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43"/>
  </p:notesMasterIdLst>
  <p:handoutMasterIdLst>
    <p:handoutMasterId r:id="rId44"/>
  </p:handoutMasterIdLst>
  <p:sldIdLst>
    <p:sldId id="259" r:id="rId3"/>
    <p:sldId id="406" r:id="rId4"/>
    <p:sldId id="471" r:id="rId5"/>
    <p:sldId id="476" r:id="rId6"/>
    <p:sldId id="481" r:id="rId7"/>
    <p:sldId id="479" r:id="rId8"/>
    <p:sldId id="418" r:id="rId9"/>
    <p:sldId id="420" r:id="rId10"/>
    <p:sldId id="425" r:id="rId11"/>
    <p:sldId id="427" r:id="rId12"/>
    <p:sldId id="431" r:id="rId13"/>
    <p:sldId id="432" r:id="rId14"/>
    <p:sldId id="437" r:id="rId15"/>
    <p:sldId id="440" r:id="rId16"/>
    <p:sldId id="434" r:id="rId17"/>
    <p:sldId id="465" r:id="rId18"/>
    <p:sldId id="449" r:id="rId19"/>
    <p:sldId id="451" r:id="rId20"/>
    <p:sldId id="484" r:id="rId21"/>
    <p:sldId id="369" r:id="rId22"/>
    <p:sldId id="368" r:id="rId23"/>
    <p:sldId id="273" r:id="rId24"/>
    <p:sldId id="507" r:id="rId25"/>
    <p:sldId id="487" r:id="rId26"/>
    <p:sldId id="488" r:id="rId27"/>
    <p:sldId id="489" r:id="rId28"/>
    <p:sldId id="506" r:id="rId29"/>
    <p:sldId id="388" r:id="rId30"/>
    <p:sldId id="505" r:id="rId31"/>
    <p:sldId id="504" r:id="rId32"/>
    <p:sldId id="496" r:id="rId33"/>
    <p:sldId id="367" r:id="rId34"/>
    <p:sldId id="404" r:id="rId35"/>
    <p:sldId id="498" r:id="rId36"/>
    <p:sldId id="447" r:id="rId37"/>
    <p:sldId id="500" r:id="rId38"/>
    <p:sldId id="501" r:id="rId39"/>
    <p:sldId id="502" r:id="rId40"/>
    <p:sldId id="503" r:id="rId41"/>
    <p:sldId id="472" r:id="rId42"/>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9003C2-1C35-410A-8FBC-E859D0F70267}">
          <p14:sldIdLst>
            <p14:sldId id="259"/>
            <p14:sldId id="406"/>
            <p14:sldId id="471"/>
            <p14:sldId id="476"/>
            <p14:sldId id="481"/>
            <p14:sldId id="479"/>
            <p14:sldId id="418"/>
            <p14:sldId id="420"/>
            <p14:sldId id="425"/>
            <p14:sldId id="427"/>
            <p14:sldId id="431"/>
            <p14:sldId id="432"/>
            <p14:sldId id="437"/>
            <p14:sldId id="440"/>
            <p14:sldId id="434"/>
            <p14:sldId id="465"/>
            <p14:sldId id="449"/>
            <p14:sldId id="451"/>
            <p14:sldId id="484"/>
            <p14:sldId id="369"/>
            <p14:sldId id="368"/>
            <p14:sldId id="273"/>
            <p14:sldId id="507"/>
            <p14:sldId id="487"/>
            <p14:sldId id="488"/>
            <p14:sldId id="489"/>
            <p14:sldId id="506"/>
            <p14:sldId id="388"/>
            <p14:sldId id="505"/>
            <p14:sldId id="504"/>
            <p14:sldId id="496"/>
            <p14:sldId id="367"/>
            <p14:sldId id="404"/>
            <p14:sldId id="498"/>
            <p14:sldId id="447"/>
            <p14:sldId id="500"/>
            <p14:sldId id="501"/>
            <p14:sldId id="502"/>
            <p14:sldId id="503"/>
            <p14:sldId id="472"/>
          </p14:sldIdLst>
        </p14:section>
      </p14:sectionLst>
    </p:ex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323"/>
    <a:srgbClr val="CC3399"/>
    <a:srgbClr val="C49500"/>
    <a:srgbClr val="9900CC"/>
    <a:srgbClr val="777777"/>
    <a:srgbClr val="5F5F5F"/>
    <a:srgbClr val="6CA62C"/>
    <a:srgbClr val="59B0B9"/>
    <a:srgbClr val="98C723"/>
    <a:srgbClr val="DEA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7" autoAdjust="0"/>
    <p:restoredTop sz="94622" autoAdjust="0"/>
  </p:normalViewPr>
  <p:slideViewPr>
    <p:cSldViewPr showGuides="1">
      <p:cViewPr varScale="1">
        <p:scale>
          <a:sx n="46" d="100"/>
          <a:sy n="46" d="100"/>
        </p:scale>
        <p:origin x="102" y="42"/>
      </p:cViewPr>
      <p:guideLst>
        <p:guide orient="horz" pos="5372"/>
        <p:guide pos="5759"/>
      </p:guideLst>
    </p:cSldViewPr>
  </p:slideViewPr>
  <p:outlineViewPr>
    <p:cViewPr>
      <p:scale>
        <a:sx n="33" d="100"/>
        <a:sy n="33" d="100"/>
      </p:scale>
      <p:origin x="54" y="6048"/>
    </p:cViewPr>
  </p:outlineViewPr>
  <p:notesTextViewPr>
    <p:cViewPr>
      <p:scale>
        <a:sx n="1" d="1"/>
        <a:sy n="1" d="1"/>
      </p:scale>
      <p:origin x="0" y="0"/>
    </p:cViewPr>
  </p:notesTextViewPr>
  <p:sorterViewPr>
    <p:cViewPr>
      <p:scale>
        <a:sx n="52" d="100"/>
        <a:sy n="52" d="100"/>
      </p:scale>
      <p:origin x="0" y="0"/>
    </p:cViewPr>
  </p:sorterViewPr>
  <p:notesViewPr>
    <p:cSldViewPr showGuides="1">
      <p:cViewPr varScale="1">
        <p:scale>
          <a:sx n="55" d="100"/>
          <a:sy n="55" d="100"/>
        </p:scale>
        <p:origin x="20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SKTM-LSEP08\Dropbox\Thesis%202\FDM%20scor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SKTM-LSEP08\Dropbox\Thesis%202\weight%20assessment\Weight%20assement\main%20factors\Fina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858099577943638"/>
          <c:y val="5.2751523899119808E-2"/>
          <c:w val="0.52497348254920906"/>
          <c:h val="0.82624207980549091"/>
        </c:manualLayout>
      </c:layout>
      <c:radarChart>
        <c:radarStyle val="marker"/>
        <c:varyColors val="0"/>
        <c:ser>
          <c:idx val="0"/>
          <c:order val="0"/>
          <c:spPr>
            <a:ln w="63500" cap="rnd">
              <a:solidFill>
                <a:schemeClr val="accent6"/>
              </a:solidFill>
              <a:round/>
            </a:ln>
            <a:effectLst>
              <a:outerShdw sx="1000" sy="1000" algn="ctr" rotWithShape="0">
                <a:srgbClr val="000000"/>
              </a:outerShdw>
            </a:effectLst>
          </c:spPr>
          <c:marker>
            <c:symbol val="circle"/>
            <c:size val="5"/>
            <c:spPr>
              <a:solidFill>
                <a:schemeClr val="accent1"/>
              </a:solidFill>
              <a:ln w="9525">
                <a:solidFill>
                  <a:schemeClr val="accent1"/>
                </a:solidFill>
              </a:ln>
              <a:effectLst>
                <a:outerShdw sx="1000" sy="1000" algn="ctr" rotWithShape="0">
                  <a:srgbClr val="000000"/>
                </a:outerShdw>
              </a:effectLst>
            </c:spPr>
          </c:marker>
          <c:cat>
            <c:strRef>
              <c:f>Sheet7!$A$1:$A$32</c:f>
              <c:strCache>
                <c:ptCount val="32"/>
                <c:pt idx="0">
                  <c:v>Accountability and Transparency</c:v>
                </c:pt>
                <c:pt idx="1">
                  <c:v>Authent-, Authoriz- &amp; Access Control</c:v>
                </c:pt>
                <c:pt idx="2">
                  <c:v>Availability</c:v>
                </c:pt>
                <c:pt idx="3">
                  <c:v>Changeability</c:v>
                </c:pt>
                <c:pt idx="4">
                  <c:v>Compliance</c:v>
                </c:pt>
                <c:pt idx="5">
                  <c:v>Cost</c:v>
                </c:pt>
                <c:pt idx="6">
                  <c:v>CSP's Level of Commitment (SLA)</c:v>
                </c:pt>
                <c:pt idx="7">
                  <c:v>CSP's Reputation</c:v>
                </c:pt>
                <c:pt idx="8">
                  <c:v>Custmr Sv. Quality &amp; Responsiveness</c:v>
                </c:pt>
                <c:pt idx="9">
                  <c:v>Data Protection, Privacy and Control</c:v>
                </c:pt>
                <c:pt idx="10">
                  <c:v>Economic value</c:v>
                </c:pt>
                <c:pt idx="11">
                  <c:v>Effieciency (Time behaviour)</c:v>
                </c:pt>
                <c:pt idx="12">
                  <c:v>Financial Status &amp; stability of CSP</c:v>
                </c:pt>
                <c:pt idx="13">
                  <c:v>Flexible &amp; Transparent Pricing Structure</c:v>
                </c:pt>
                <c:pt idx="14">
                  <c:v>Functional Suitability</c:v>
                </c:pt>
                <c:pt idx="15">
                  <c:v>Global Coverage </c:v>
                </c:pt>
                <c:pt idx="16">
                  <c:v>Integration / Customization effort</c:v>
                </c:pt>
                <c:pt idx="17">
                  <c:v>Interoperability &amp; Portability</c:v>
                </c:pt>
                <c:pt idx="18">
                  <c:v>Latency (Response Time)</c:v>
                </c:pt>
                <c:pt idx="19">
                  <c:v>Multiple Support Channels</c:v>
                </c:pt>
                <c:pt idx="20">
                  <c:v>Performance</c:v>
                </c:pt>
                <c:pt idx="21">
                  <c:v>Reliability</c:v>
                </c:pt>
                <c:pt idx="22">
                  <c:v>Risk Management and Operational Resilience</c:v>
                </c:pt>
                <c:pt idx="23">
                  <c:v>Scalability</c:v>
                </c:pt>
                <c:pt idx="24">
                  <c:v>Security &amp; Privacy</c:v>
                </c:pt>
                <c:pt idx="25">
                  <c:v>Service Provider's Maturity (Presence in Market)</c:v>
                </c:pt>
                <c:pt idx="26">
                  <c:v>Service Stability</c:v>
                </c:pt>
                <c:pt idx="27">
                  <c:v>Technology stack &amp; service roadmap</c:v>
                </c:pt>
                <c:pt idx="28">
                  <c:v>Throughput</c:v>
                </c:pt>
                <c:pt idx="29">
                  <c:v>Trainings, Tech. Forums &amp; Learning resources</c:v>
                </c:pt>
                <c:pt idx="30">
                  <c:v>Trialability</c:v>
                </c:pt>
                <c:pt idx="31">
                  <c:v>Usability</c:v>
                </c:pt>
              </c:strCache>
            </c:strRef>
          </c:cat>
          <c:val>
            <c:numRef>
              <c:f>Sheet7!$B$1:$B$32</c:f>
              <c:numCache>
                <c:formatCode>General</c:formatCode>
                <c:ptCount val="32"/>
                <c:pt idx="0">
                  <c:v>7.3028796332423482</c:v>
                </c:pt>
                <c:pt idx="1">
                  <c:v>8.5721991404043418</c:v>
                </c:pt>
                <c:pt idx="2">
                  <c:v>9.1854847905403894</c:v>
                </c:pt>
                <c:pt idx="3">
                  <c:v>7.5456411330905411</c:v>
                </c:pt>
                <c:pt idx="4">
                  <c:v>8.755149157639309</c:v>
                </c:pt>
                <c:pt idx="5">
                  <c:v>8.9449935104516918</c:v>
                </c:pt>
                <c:pt idx="6">
                  <c:v>7.2079358043081463</c:v>
                </c:pt>
                <c:pt idx="7">
                  <c:v>7.7770903378688914</c:v>
                </c:pt>
                <c:pt idx="8">
                  <c:v>7.4561358871117234</c:v>
                </c:pt>
                <c:pt idx="9">
                  <c:v>8.9228450623103761</c:v>
                </c:pt>
                <c:pt idx="10">
                  <c:v>7.2823543459170068</c:v>
                </c:pt>
                <c:pt idx="11">
                  <c:v>8.9164505461293633</c:v>
                </c:pt>
                <c:pt idx="12">
                  <c:v>7.2642686224492694</c:v>
                </c:pt>
                <c:pt idx="13">
                  <c:v>7.3570769223571117</c:v>
                </c:pt>
                <c:pt idx="14">
                  <c:v>7.0209937184761229</c:v>
                </c:pt>
                <c:pt idx="15">
                  <c:v>7.3024827223704749</c:v>
                </c:pt>
                <c:pt idx="16">
                  <c:v>7.4022763958803042</c:v>
                </c:pt>
                <c:pt idx="17">
                  <c:v>7.7341088594035527</c:v>
                </c:pt>
                <c:pt idx="18">
                  <c:v>8.1929119135581985</c:v>
                </c:pt>
                <c:pt idx="19">
                  <c:v>7.3772360015292131</c:v>
                </c:pt>
                <c:pt idx="20">
                  <c:v>9.0454197820108622</c:v>
                </c:pt>
                <c:pt idx="21">
                  <c:v>9.1538898811758411</c:v>
                </c:pt>
                <c:pt idx="22">
                  <c:v>8.1274133182112447</c:v>
                </c:pt>
                <c:pt idx="23">
                  <c:v>8.0328137917056122</c:v>
                </c:pt>
                <c:pt idx="24">
                  <c:v>9.1257640462318008</c:v>
                </c:pt>
                <c:pt idx="25">
                  <c:v>7.2417223280066425</c:v>
                </c:pt>
                <c:pt idx="26">
                  <c:v>7.8523074935724919</c:v>
                </c:pt>
                <c:pt idx="27">
                  <c:v>6.9708063328573173</c:v>
                </c:pt>
                <c:pt idx="28">
                  <c:v>7.0420492375607466</c:v>
                </c:pt>
                <c:pt idx="29">
                  <c:v>7.0749560169601624</c:v>
                </c:pt>
                <c:pt idx="30">
                  <c:v>7.0003748700792707</c:v>
                </c:pt>
                <c:pt idx="31">
                  <c:v>7.9820330513554856</c:v>
                </c:pt>
              </c:numCache>
            </c:numRef>
          </c:val>
          <c:extLst>
            <c:ext xmlns:c16="http://schemas.microsoft.com/office/drawing/2014/chart" uri="{C3380CC4-5D6E-409C-BE32-E72D297353CC}">
              <c16:uniqueId val="{00000000-C8E7-4149-8331-FBF958FA4BBE}"/>
            </c:ext>
          </c:extLst>
        </c:ser>
        <c:dLbls>
          <c:showLegendKey val="0"/>
          <c:showVal val="0"/>
          <c:showCatName val="0"/>
          <c:showSerName val="0"/>
          <c:showPercent val="0"/>
          <c:showBubbleSize val="0"/>
        </c:dLbls>
        <c:axId val="378781576"/>
        <c:axId val="379399232"/>
      </c:radarChart>
      <c:catAx>
        <c:axId val="378781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600" b="1" i="0" u="none" strike="noStrike" kern="1200" baseline="0">
                <a:solidFill>
                  <a:schemeClr val="tx1">
                    <a:lumMod val="65000"/>
                    <a:lumOff val="35000"/>
                  </a:schemeClr>
                </a:solidFill>
                <a:latin typeface="+mn-lt"/>
                <a:ea typeface="+mn-ea"/>
                <a:cs typeface="Times New Roman" panose="02020603050405020304" pitchFamily="18" charset="0"/>
              </a:defRPr>
            </a:pPr>
            <a:endParaRPr lang="en-US"/>
          </a:p>
        </c:txPr>
        <c:crossAx val="379399232"/>
        <c:crosses val="autoZero"/>
        <c:auto val="1"/>
        <c:lblAlgn val="ctr"/>
        <c:lblOffset val="100"/>
        <c:noMultiLvlLbl val="0"/>
      </c:catAx>
      <c:valAx>
        <c:axId val="379399232"/>
        <c:scaling>
          <c:orientation val="minMax"/>
          <c:min val="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78781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1"/>
          <c:order val="1"/>
          <c:spPr>
            <a:ln w="60325" cap="rnd">
              <a:solidFill>
                <a:schemeClr val="accent6">
                  <a:lumMod val="75000"/>
                </a:schemeClr>
              </a:solidFill>
              <a:round/>
            </a:ln>
            <a:effectLst>
              <a:outerShdw blurRad="57150" dist="19050" dir="5400000" algn="ctr" rotWithShape="0">
                <a:srgbClr val="000000">
                  <a:alpha val="63000"/>
                </a:srgbClr>
              </a:outerShdw>
            </a:effectLst>
          </c:spPr>
          <c:marker>
            <c:symbol val="none"/>
          </c:marker>
          <c:cat>
            <c:strRef>
              <c:f>Sheet7!$U$15:$U$23</c:f>
              <c:strCache>
                <c:ptCount val="9"/>
                <c:pt idx="0">
                  <c:v>CSP's Trustworthiness</c:v>
                </c:pt>
                <c:pt idx="1">
                  <c:v>CSP's Capability</c:v>
                </c:pt>
                <c:pt idx="2">
                  <c:v>HelpDesk &amp; Support</c:v>
                </c:pt>
                <c:pt idx="3">
                  <c:v>Performance &amp; Efficiency</c:v>
                </c:pt>
                <c:pt idx="4">
                  <c:v>Depndability &amp; Assurance</c:v>
                </c:pt>
                <c:pt idx="5">
                  <c:v>Flexibility</c:v>
                </c:pt>
                <c:pt idx="6">
                  <c:v>Security &amp; Compliance</c:v>
                </c:pt>
                <c:pt idx="7">
                  <c:v>Monetory Considerations</c:v>
                </c:pt>
                <c:pt idx="8">
                  <c:v>User Experience</c:v>
                </c:pt>
              </c:strCache>
            </c:strRef>
          </c:cat>
          <c:val>
            <c:numRef>
              <c:f>Sheet7!$W$15:$W$23</c:f>
              <c:numCache>
                <c:formatCode>0.000</c:formatCode>
                <c:ptCount val="9"/>
                <c:pt idx="0">
                  <c:v>0.10618001551304156</c:v>
                </c:pt>
                <c:pt idx="1">
                  <c:v>9.5027384626351699E-2</c:v>
                </c:pt>
                <c:pt idx="2">
                  <c:v>8.7102094714359479E-2</c:v>
                </c:pt>
                <c:pt idx="3">
                  <c:v>0.12052936704651555</c:v>
                </c:pt>
                <c:pt idx="4">
                  <c:v>0.12540921445778402</c:v>
                </c:pt>
                <c:pt idx="5">
                  <c:v>0.10000330322557496</c:v>
                </c:pt>
                <c:pt idx="6">
                  <c:v>0.1574262036314614</c:v>
                </c:pt>
                <c:pt idx="7">
                  <c:v>0.11491059353943207</c:v>
                </c:pt>
                <c:pt idx="8">
                  <c:v>9.341182324547942E-2</c:v>
                </c:pt>
              </c:numCache>
            </c:numRef>
          </c:val>
          <c:extLst>
            <c:ext xmlns:c16="http://schemas.microsoft.com/office/drawing/2014/chart" uri="{C3380CC4-5D6E-409C-BE32-E72D297353CC}">
              <c16:uniqueId val="{00000000-04D7-4385-AFC7-1254B911E3FD}"/>
            </c:ext>
          </c:extLst>
        </c:ser>
        <c:dLbls>
          <c:showLegendKey val="0"/>
          <c:showVal val="0"/>
          <c:showCatName val="0"/>
          <c:showSerName val="0"/>
          <c:showPercent val="0"/>
          <c:showBubbleSize val="0"/>
        </c:dLbls>
        <c:axId val="379431528"/>
        <c:axId val="371768352"/>
        <c:extLst>
          <c:ext xmlns:c15="http://schemas.microsoft.com/office/drawing/2012/chart" uri="{02D57815-91ED-43cb-92C2-25804820EDAC}">
            <c15:filteredRadarSeries>
              <c15: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cat>
                  <c:strRef>
                    <c:extLst>
                      <c:ext uri="{02D57815-91ED-43cb-92C2-25804820EDAC}">
                        <c15:formulaRef>
                          <c15:sqref>Sheet7!$U$15:$U$23</c15:sqref>
                        </c15:formulaRef>
                      </c:ext>
                    </c:extLst>
                    <c:strCache>
                      <c:ptCount val="9"/>
                      <c:pt idx="0">
                        <c:v>CSP's Trustworthiness</c:v>
                      </c:pt>
                      <c:pt idx="1">
                        <c:v>CSP's Capability</c:v>
                      </c:pt>
                      <c:pt idx="2">
                        <c:v>HelpDesk &amp; Support</c:v>
                      </c:pt>
                      <c:pt idx="3">
                        <c:v>Performance &amp; Efficiency</c:v>
                      </c:pt>
                      <c:pt idx="4">
                        <c:v>Depndability &amp; Assurance</c:v>
                      </c:pt>
                      <c:pt idx="5">
                        <c:v>Flexibility</c:v>
                      </c:pt>
                      <c:pt idx="6">
                        <c:v>Security &amp; Compliance</c:v>
                      </c:pt>
                      <c:pt idx="7">
                        <c:v>Monetory Considerations</c:v>
                      </c:pt>
                      <c:pt idx="8">
                        <c:v>User Experience</c:v>
                      </c:pt>
                    </c:strCache>
                  </c:strRef>
                </c:cat>
                <c:val>
                  <c:numRef>
                    <c:extLst>
                      <c:ext uri="{02D57815-91ED-43cb-92C2-25804820EDAC}">
                        <c15:formulaRef>
                          <c15:sqref>Sheet7!$V$15:$V$23</c15:sqref>
                        </c15:formulaRef>
                      </c:ext>
                    </c:extLst>
                    <c:numCache>
                      <c:formatCode>General</c:formatCode>
                      <c:ptCount val="9"/>
                    </c:numCache>
                  </c:numRef>
                </c:val>
                <c:extLst>
                  <c:ext xmlns:c16="http://schemas.microsoft.com/office/drawing/2014/chart" uri="{C3380CC4-5D6E-409C-BE32-E72D297353CC}">
                    <c16:uniqueId val="{00000001-04D7-4385-AFC7-1254B911E3FD}"/>
                  </c:ext>
                </c:extLst>
              </c15:ser>
            </c15:filteredRadarSeries>
            <c15:filteredRadarSeries>
              <c15:ser>
                <c:idx val="2"/>
                <c:order val="2"/>
                <c:spPr>
                  <a:ln w="34925" cap="rnd">
                    <a:solidFill>
                      <a:schemeClr val="accent3"/>
                    </a:solidFill>
                    <a:round/>
                  </a:ln>
                  <a:effectLst>
                    <a:outerShdw blurRad="57150" dist="19050" dir="5400000" algn="ctr" rotWithShape="0">
                      <a:srgbClr val="000000">
                        <a:alpha val="63000"/>
                      </a:srgbClr>
                    </a:outerShdw>
                  </a:effectLst>
                </c:spPr>
                <c:marker>
                  <c:symbol val="none"/>
                </c:marker>
                <c:cat>
                  <c:strRef>
                    <c:extLst xmlns:c15="http://schemas.microsoft.com/office/drawing/2012/chart">
                      <c:ext xmlns:c15="http://schemas.microsoft.com/office/drawing/2012/chart" uri="{02D57815-91ED-43cb-92C2-25804820EDAC}">
                        <c15:formulaRef>
                          <c15:sqref>Sheet7!$U$15:$U$23</c15:sqref>
                        </c15:formulaRef>
                      </c:ext>
                    </c:extLst>
                    <c:strCache>
                      <c:ptCount val="9"/>
                      <c:pt idx="0">
                        <c:v>CSP's Trustworthiness</c:v>
                      </c:pt>
                      <c:pt idx="1">
                        <c:v>CSP's Capability</c:v>
                      </c:pt>
                      <c:pt idx="2">
                        <c:v>HelpDesk &amp; Support</c:v>
                      </c:pt>
                      <c:pt idx="3">
                        <c:v>Performance &amp; Efficiency</c:v>
                      </c:pt>
                      <c:pt idx="4">
                        <c:v>Depndability &amp; Assurance</c:v>
                      </c:pt>
                      <c:pt idx="5">
                        <c:v>Flexibility</c:v>
                      </c:pt>
                      <c:pt idx="6">
                        <c:v>Security &amp; Compliance</c:v>
                      </c:pt>
                      <c:pt idx="7">
                        <c:v>Monetory Considerations</c:v>
                      </c:pt>
                      <c:pt idx="8">
                        <c:v>User Experience</c:v>
                      </c:pt>
                    </c:strCache>
                  </c:strRef>
                </c:cat>
                <c:val>
                  <c:numRef>
                    <c:extLst xmlns:c15="http://schemas.microsoft.com/office/drawing/2012/chart">
                      <c:ext xmlns:c15="http://schemas.microsoft.com/office/drawing/2012/chart" uri="{02D57815-91ED-43cb-92C2-25804820EDAC}">
                        <c15:formulaRef>
                          <c15:sqref>Sheet7!$X$15:$X$23</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04D7-4385-AFC7-1254B911E3FD}"/>
                  </c:ext>
                </c:extLst>
              </c15:ser>
            </c15:filteredRadarSeries>
          </c:ext>
        </c:extLst>
      </c:radarChart>
      <c:catAx>
        <c:axId val="3794315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71768352"/>
        <c:crosses val="autoZero"/>
        <c:auto val="1"/>
        <c:lblAlgn val="ctr"/>
        <c:lblOffset val="100"/>
        <c:noMultiLvlLbl val="0"/>
      </c:catAx>
      <c:valAx>
        <c:axId val="371768352"/>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79431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3.wmf"/><Relationship Id="rId5" Type="http://schemas.openxmlformats.org/officeDocument/2006/relationships/image" Target="../media/image32.wmf"/><Relationship Id="rId10" Type="http://schemas.openxmlformats.org/officeDocument/2006/relationships/image" Target="../media/image37.wmf"/><Relationship Id="rId4" Type="http://schemas.openxmlformats.org/officeDocument/2006/relationships/image" Target="../media/image31.wmf"/><Relationship Id="rId9"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10" Type="http://schemas.openxmlformats.org/officeDocument/2006/relationships/image" Target="../media/image47.wmf"/><Relationship Id="rId4" Type="http://schemas.openxmlformats.org/officeDocument/2006/relationships/image" Target="../media/image41.wmf"/><Relationship Id="rId9"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12/26/2020</a:t>
            </a:fld>
            <a:endParaRPr lang="en-US" dirty="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a:t>
            </a:fld>
            <a:endParaRPr lang="en-US" dirty="0"/>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12/26/2020</a:t>
            </a:fld>
            <a:endParaRPr 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dirty="0"/>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2568798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12/26/2020</a:t>
            </a:fld>
            <a:endParaRPr lang="en-US" dirty="0"/>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 Big Image 1">
    <p:spTree>
      <p:nvGrpSpPr>
        <p:cNvPr id="1" name=""/>
        <p:cNvGrpSpPr/>
        <p:nvPr/>
      </p:nvGrpSpPr>
      <p:grpSpPr>
        <a:xfrm>
          <a:off x="0" y="0"/>
          <a:ext cx="0" cy="0"/>
          <a:chOff x="0" y="0"/>
          <a:chExt cx="0" cy="0"/>
        </a:xfrm>
      </p:grpSpPr>
      <p:sp>
        <p:nvSpPr>
          <p:cNvPr id="12" name="テキスト プレースホルダー 5"/>
          <p:cNvSpPr>
            <a:spLocks noGrp="1"/>
          </p:cNvSpPr>
          <p:nvPr>
            <p:ph type="body" sz="quarter" idx="20" hasCustomPrompt="1"/>
          </p:nvPr>
        </p:nvSpPr>
        <p:spPr>
          <a:xfrm>
            <a:off x="11158987" y="4194630"/>
            <a:ext cx="6548442" cy="2761041"/>
          </a:xfrm>
        </p:spPr>
        <p:txBody>
          <a:bodyPr anchor="b">
            <a:noAutofit/>
          </a:bodyPr>
          <a:lstStyle>
            <a:lvl1pPr algn="l">
              <a:lnSpc>
                <a:spcPct val="100000"/>
              </a:lnSpc>
              <a:spcBef>
                <a:spcPts val="0"/>
              </a:spcBef>
              <a:defRPr sz="4800" i="0" spc="0" baseline="0">
                <a:solidFill>
                  <a:schemeClr val="accent2"/>
                </a:solidFill>
                <a:effectLst>
                  <a:innerShdw blurRad="63500" dist="50800">
                    <a:prstClr val="black">
                      <a:alpha val="50000"/>
                    </a:prstClr>
                  </a:innerShdw>
                </a:effectLst>
                <a:latin typeface="+mj-lt"/>
              </a:defRPr>
            </a:lvl1pPr>
          </a:lstStyle>
          <a:p>
            <a:pPr lvl="0"/>
            <a:r>
              <a:rPr kumimoji="1" lang="en-US" altLang="ja-JP" dirty="0"/>
              <a:t>TEXT HERE</a:t>
            </a:r>
          </a:p>
        </p:txBody>
      </p:sp>
      <p:sp>
        <p:nvSpPr>
          <p:cNvPr id="13" name="テキスト プレースホルダー 5"/>
          <p:cNvSpPr>
            <a:spLocks noGrp="1"/>
          </p:cNvSpPr>
          <p:nvPr>
            <p:ph type="body" sz="quarter" idx="21" hasCustomPrompt="1"/>
          </p:nvPr>
        </p:nvSpPr>
        <p:spPr>
          <a:xfrm>
            <a:off x="11133930" y="6890987"/>
            <a:ext cx="6631556" cy="2107870"/>
          </a:xfrm>
        </p:spPr>
        <p:txBody>
          <a:bodyPr anchor="t">
            <a:noAutofit/>
          </a:bodyPr>
          <a:lstStyle>
            <a:lvl1pPr algn="l">
              <a:lnSpc>
                <a:spcPct val="100000"/>
              </a:lnSpc>
              <a:spcBef>
                <a:spcPts val="0"/>
              </a:spcBef>
              <a:defRPr sz="2400" i="0" spc="0" baseline="0">
                <a:solidFill>
                  <a:schemeClr val="bg1"/>
                </a:solidFill>
                <a:effectLst/>
                <a:latin typeface="+mn-lt"/>
              </a:defRPr>
            </a:lvl1pPr>
          </a:lstStyle>
          <a:p>
            <a:pPr lvl="0"/>
            <a:r>
              <a:rPr kumimoji="1" lang="en-US" altLang="ja-JP" dirty="0"/>
              <a:t>Text Here</a:t>
            </a:r>
          </a:p>
          <a:p>
            <a:pPr lvl="0"/>
            <a:endParaRPr kumimoji="1" lang="en-US" altLang="ja-JP" dirty="0"/>
          </a:p>
        </p:txBody>
      </p:sp>
      <p:sp>
        <p:nvSpPr>
          <p:cNvPr id="4" name="スライド番号プレースホルダー 3"/>
          <p:cNvSpPr>
            <a:spLocks noGrp="1"/>
          </p:cNvSpPr>
          <p:nvPr>
            <p:ph type="sldNum" sz="quarter" idx="11"/>
          </p:nvPr>
        </p:nvSpPr>
        <p:spPr/>
        <p:txBody>
          <a:bodyPr/>
          <a:lstStyle/>
          <a:p>
            <a:fld id="{F95F845C-B07D-424A-A6EA-96D8F4A7E4C5}" type="slidenum">
              <a:rPr lang="ja-JP" altLang="en-US" smtClean="0"/>
              <a:pPr/>
              <a:t>‹#›</a:t>
            </a:fld>
            <a:endParaRPr lang="ja-JP" altLang="en-US"/>
          </a:p>
        </p:txBody>
      </p:sp>
      <p:sp>
        <p:nvSpPr>
          <p:cNvPr id="5" name="正方形/長方形 4"/>
          <p:cNvSpPr/>
          <p:nvPr userDrawn="1"/>
        </p:nvSpPr>
        <p:spPr>
          <a:xfrm>
            <a:off x="0" y="0"/>
            <a:ext cx="10740571" cy="10287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p>
        </p:txBody>
      </p:sp>
      <p:sp>
        <p:nvSpPr>
          <p:cNvPr id="6" name="図プレースホルダー 6"/>
          <p:cNvSpPr>
            <a:spLocks noGrp="1"/>
          </p:cNvSpPr>
          <p:nvPr>
            <p:ph type="pic" sz="quarter" idx="12" hasCustomPrompt="1"/>
          </p:nvPr>
        </p:nvSpPr>
        <p:spPr>
          <a:xfrm>
            <a:off x="0" y="-1"/>
            <a:ext cx="10551885" cy="10287001"/>
          </a:xfrm>
          <a:solidFill>
            <a:schemeClr val="tx1">
              <a:alpha val="20000"/>
            </a:schemeClr>
          </a:solidFill>
        </p:spPr>
        <p:txBody>
          <a:bodyPr/>
          <a:lstStyle>
            <a:lvl1pPr>
              <a:defRPr baseline="0"/>
            </a:lvl1pPr>
          </a:lstStyle>
          <a:p>
            <a:r>
              <a:rPr lang="en-US" dirty="0"/>
              <a:t>Add an image</a:t>
            </a:r>
          </a:p>
        </p:txBody>
      </p:sp>
      <p:sp>
        <p:nvSpPr>
          <p:cNvPr id="7" name="対角する 2 つの角を丸めた四角形 24"/>
          <p:cNvSpPr/>
          <p:nvPr userDrawn="1"/>
        </p:nvSpPr>
        <p:spPr>
          <a:xfrm>
            <a:off x="11133930" y="1854200"/>
            <a:ext cx="7152482" cy="482600"/>
          </a:xfrm>
          <a:prstGeom prst="rect">
            <a:avLst/>
          </a:prstGeom>
          <a:gradFill>
            <a:gsLst>
              <a:gs pos="0">
                <a:schemeClr val="tx2">
                  <a:alpha val="70000"/>
                </a:schemeClr>
              </a:gs>
              <a:gs pos="29000">
                <a:srgbClr val="FFFFFF">
                  <a:alpha val="42000"/>
                </a:srgbClr>
              </a:gs>
              <a:gs pos="62000">
                <a:schemeClr val="tx2">
                  <a:alpha val="2000"/>
                </a:schemeClr>
              </a:gs>
              <a:gs pos="100000">
                <a:schemeClr val="tx2">
                  <a:alpha val="2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hasCustomPrompt="1"/>
          </p:nvPr>
        </p:nvSpPr>
        <p:spPr>
          <a:xfrm rot="21600000">
            <a:off x="11241089" y="417600"/>
            <a:ext cx="6524398" cy="1558332"/>
          </a:xfrm>
        </p:spPr>
        <p:txBody>
          <a:bodyPr anchor="b"/>
          <a:lstStyle>
            <a:lvl1pPr algn="l">
              <a:lnSpc>
                <a:spcPct val="100000"/>
              </a:lnSpc>
              <a:defRPr/>
            </a:lvl1pPr>
          </a:lstStyle>
          <a:p>
            <a:r>
              <a:rPr kumimoji="1" lang="en-US" altLang="ja-JP" dirty="0"/>
              <a:t>SLIDE TITLE</a:t>
            </a:r>
            <a:endParaRPr kumimoji="1" lang="ja-JP" altLang="en-US" dirty="0"/>
          </a:p>
        </p:txBody>
      </p:sp>
      <p:sp>
        <p:nvSpPr>
          <p:cNvPr id="9" name="テキスト プレースホルダー 5"/>
          <p:cNvSpPr>
            <a:spLocks noGrp="1"/>
          </p:cNvSpPr>
          <p:nvPr>
            <p:ph type="body" sz="quarter" idx="13" hasCustomPrompt="1"/>
          </p:nvPr>
        </p:nvSpPr>
        <p:spPr>
          <a:xfrm>
            <a:off x="11141917" y="1803400"/>
            <a:ext cx="6652598" cy="617976"/>
          </a:xfrm>
        </p:spPr>
        <p:txBody>
          <a:bodyPr anchor="ctr">
            <a:noAutofit/>
          </a:bodyPr>
          <a:lstStyle>
            <a:lvl1pPr algn="l">
              <a:spcBef>
                <a:spcPts val="0"/>
              </a:spcBef>
              <a:defRPr sz="3200" i="1" spc="0" baseline="0">
                <a:solidFill>
                  <a:schemeClr val="bg1"/>
                </a:solidFill>
                <a:effectLst/>
              </a:defRPr>
            </a:lvl1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11360430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750"/>
                            </p:stCondLst>
                            <p:childTnLst>
                              <p:par>
                                <p:cTn id="12" presetID="45" presetClass="entr" presetSubtype="0" fill="hold" grpId="0" nodeType="afterEffect">
                                  <p:stCondLst>
                                    <p:cond delay="500"/>
                                  </p:stCondLst>
                                  <p:iterate type="lt">
                                    <p:tmPct val="5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ppt_w</p:attrName>
                                        </p:attrNameLst>
                                      </p:cBhvr>
                                      <p:tavLst>
                                        <p:tav tm="0" fmla="#ppt_w*sin(2.5*pi*$)">
                                          <p:val>
                                            <p:fltVal val="0"/>
                                          </p:val>
                                        </p:tav>
                                        <p:tav tm="100000">
                                          <p:val>
                                            <p:fltVal val="1"/>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par>
                          <p:cTn id="17" fill="hold">
                            <p:stCondLst>
                              <p:cond delay="1975"/>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475"/>
                            </p:stCondLst>
                            <p:childTnLst>
                              <p:par>
                                <p:cTn id="22" presetID="14" presetClass="entr" presetSubtype="10" fill="hold" grpId="0" nodeType="afterEffect">
                                  <p:stCondLst>
                                    <p:cond delay="0"/>
                                  </p:stCondLst>
                                  <p:iterate type="lt">
                                    <p:tmPct val="5000"/>
                                  </p:iterate>
                                  <p:childTnLst>
                                    <p:set>
                                      <p:cBhvr>
                                        <p:cTn id="23"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4" dur="500"/>
                                        <p:tgtEl>
                                          <p:spTgt spid="9">
                                            <p:txEl>
                                              <p:pRg st="0" end="0"/>
                                            </p:txEl>
                                          </p:spTgt>
                                        </p:tgtEl>
                                      </p:cBhvr>
                                    </p:animEffect>
                                  </p:childTnLst>
                                </p:cTn>
                              </p:par>
                            </p:childTnLst>
                          </p:cTn>
                        </p:par>
                        <p:par>
                          <p:cTn id="25" fill="hold">
                            <p:stCondLst>
                              <p:cond delay="3350"/>
                            </p:stCondLst>
                            <p:childTnLst>
                              <p:par>
                                <p:cTn id="26" presetID="14" presetClass="entr" presetSubtype="10" fill="hold" grpId="0" nodeType="afterEffect">
                                  <p:stCondLst>
                                    <p:cond delay="0"/>
                                  </p:stCondLst>
                                  <p:iterate type="lt">
                                    <p:tmPct val="5000"/>
                                  </p:iterate>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28" dur="500"/>
                                        <p:tgtEl>
                                          <p:spTgt spid="12">
                                            <p:txEl>
                                              <p:pRg st="0" end="0"/>
                                            </p:txEl>
                                          </p:spTgt>
                                        </p:tgtEl>
                                      </p:cBhvr>
                                    </p:animEffect>
                                  </p:childTnLst>
                                </p:cTn>
                              </p:par>
                            </p:childTnLst>
                          </p:cTn>
                        </p:par>
                        <p:par>
                          <p:cTn id="29" fill="hold">
                            <p:stCondLst>
                              <p:cond delay="4025"/>
                            </p:stCondLst>
                            <p:childTnLst>
                              <p:par>
                                <p:cTn id="30" presetID="10" presetClass="entr" presetSubtype="0" fill="hold" grpId="0" nodeType="after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75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afterEffect">
                  <p:stCondLst>
                    <p:cond delay="0"/>
                  </p:stCondLst>
                  <p:iterate type="lt">
                    <p:tmPct val="5000"/>
                  </p:iterate>
                  <p:childTnLst>
                    <p:set>
                      <p:cBhvr>
                        <p:cTn dur="1" fill="hold">
                          <p:stCondLst>
                            <p:cond delay="0"/>
                          </p:stCondLst>
                        </p:cTn>
                        <p:tgtEl>
                          <p:spTgt spid="12"/>
                        </p:tgtEl>
                        <p:attrNameLst>
                          <p:attrName>style.visibility</p:attrName>
                        </p:attrNameLst>
                      </p:cBhvr>
                      <p:to>
                        <p:strVal val="visible"/>
                      </p:to>
                    </p:set>
                    <p:animEffect transition="in" filter="randombar(horizontal)">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750"/>
                        <p:tgtEl>
                          <p:spTgt spid="13"/>
                        </p:tgtEl>
                      </p:cBhvr>
                    </p:animEffect>
                  </p:childTnLst>
                </p:cTn>
              </p:par>
            </p:tnLst>
          </p:tmpl>
        </p:tmplLst>
      </p:bldP>
      <p:bldP spid="5" grpId="0" animBg="1"/>
      <p:bldP spid="6" grpId="0" animBg="1"/>
      <p:bldP spid="7" grpId="0" animBg="1"/>
      <p:bldP spid="8" grpId="0"/>
      <p:bldP spid="9" grpId="0" build="p">
        <p:tmplLst>
          <p:tmpl lvl="1">
            <p:tnLst>
              <p:par>
                <p:cTn presetID="14" presetClass="entr" presetSubtype="10" fill="hold" nodeType="afterEffect">
                  <p:stCondLst>
                    <p:cond delay="0"/>
                  </p:stCondLst>
                  <p:iterate type="lt">
                    <p:tmPct val="5000"/>
                  </p:iterate>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dirty="0"/>
              <a:t>The Power of PowerPoint | thepopp.com</a:t>
            </a:r>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2493649" y="7167104"/>
            <a:ext cx="13298280"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211867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235366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irc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dirty="0"/>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5" name="円/楕円 4"/>
          <p:cNvSpPr/>
          <p:nvPr userDrawn="1"/>
        </p:nvSpPr>
        <p:spPr>
          <a:xfrm>
            <a:off x="1366342" y="2623220"/>
            <a:ext cx="6120680" cy="612068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2117625" y="4148759"/>
            <a:ext cx="4618114" cy="46181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3022526" y="5935589"/>
            <a:ext cx="2808312" cy="2808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userDrawn="1"/>
        </p:nvCxnSpPr>
        <p:spPr>
          <a:xfrm flipV="1">
            <a:off x="9142413" y="247059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プレースホルダー 6"/>
          <p:cNvSpPr>
            <a:spLocks noGrp="1"/>
          </p:cNvSpPr>
          <p:nvPr>
            <p:ph type="body" sz="quarter" idx="13" hasCustomPrompt="1"/>
          </p:nvPr>
        </p:nvSpPr>
        <p:spPr>
          <a:xfrm>
            <a:off x="9318472" y="238355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9" name="テキスト プレースホルダー 6"/>
          <p:cNvSpPr>
            <a:spLocks noGrp="1"/>
          </p:cNvSpPr>
          <p:nvPr>
            <p:ph type="body" sz="quarter" idx="14" hasCustomPrompt="1"/>
          </p:nvPr>
        </p:nvSpPr>
        <p:spPr>
          <a:xfrm>
            <a:off x="9318472" y="316060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1" name="直線コネクタ 20"/>
          <p:cNvCxnSpPr/>
          <p:nvPr userDrawn="1"/>
        </p:nvCxnSpPr>
        <p:spPr>
          <a:xfrm flipV="1">
            <a:off x="5974854" y="333469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9145513" y="472648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4" name="テキスト プレースホルダー 6"/>
          <p:cNvSpPr>
            <a:spLocks noGrp="1"/>
          </p:cNvSpPr>
          <p:nvPr>
            <p:ph type="body" sz="quarter" idx="15" hasCustomPrompt="1"/>
          </p:nvPr>
        </p:nvSpPr>
        <p:spPr>
          <a:xfrm>
            <a:off x="9321572" y="463944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6" hasCustomPrompt="1"/>
          </p:nvPr>
        </p:nvSpPr>
        <p:spPr>
          <a:xfrm>
            <a:off x="9321572" y="541649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6" name="直線コネクタ 20"/>
          <p:cNvCxnSpPr/>
          <p:nvPr userDrawn="1"/>
        </p:nvCxnSpPr>
        <p:spPr>
          <a:xfrm flipV="1">
            <a:off x="5977954" y="559058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userDrawn="1"/>
        </p:nvCxnSpPr>
        <p:spPr>
          <a:xfrm flipV="1">
            <a:off x="9142413" y="7030744"/>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8" name="テキスト プレースホルダー 6"/>
          <p:cNvSpPr>
            <a:spLocks noGrp="1"/>
          </p:cNvSpPr>
          <p:nvPr>
            <p:ph type="body" sz="quarter" idx="17" hasCustomPrompt="1"/>
          </p:nvPr>
        </p:nvSpPr>
        <p:spPr>
          <a:xfrm>
            <a:off x="9318472" y="6943700"/>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9318472" y="7720752"/>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30" name="直線コネクタ 20"/>
          <p:cNvCxnSpPr/>
          <p:nvPr userDrawn="1"/>
        </p:nvCxnSpPr>
        <p:spPr>
          <a:xfrm>
            <a:off x="4750718" y="7339745"/>
            <a:ext cx="4391695" cy="5550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テキスト プレースホルダー 6"/>
          <p:cNvSpPr>
            <a:spLocks noGrp="1"/>
          </p:cNvSpPr>
          <p:nvPr>
            <p:ph type="body" sz="quarter" idx="19" hasCustomPrompt="1"/>
          </p:nvPr>
        </p:nvSpPr>
        <p:spPr>
          <a:xfrm>
            <a:off x="3022526" y="30297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3" name="テキスト プレースホルダー 6"/>
          <p:cNvSpPr>
            <a:spLocks noGrp="1"/>
          </p:cNvSpPr>
          <p:nvPr>
            <p:ph type="body" sz="quarter" idx="20" hasCustomPrompt="1"/>
          </p:nvPr>
        </p:nvSpPr>
        <p:spPr>
          <a:xfrm>
            <a:off x="3022526" y="48299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4" name="テキスト プレースホルダー 6"/>
          <p:cNvSpPr>
            <a:spLocks noGrp="1"/>
          </p:cNvSpPr>
          <p:nvPr>
            <p:ph type="body" sz="quarter" idx="21" hasCustomPrompt="1"/>
          </p:nvPr>
        </p:nvSpPr>
        <p:spPr>
          <a:xfrm>
            <a:off x="3058530" y="699018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Tree>
    <p:extLst>
      <p:ext uri="{BB962C8B-B14F-4D97-AF65-F5344CB8AC3E}">
        <p14:creationId xmlns:p14="http://schemas.microsoft.com/office/powerpoint/2010/main" val="868709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2">
                                            <p:txEl>
                                              <p:pRg st="0" end="0"/>
                                            </p:txEl>
                                          </p:spTgt>
                                        </p:tgtEl>
                                        <p:attrNameLst>
                                          <p:attrName>style.visibility</p:attrName>
                                        </p:attrNameLst>
                                      </p:cBhvr>
                                      <p:to>
                                        <p:strVal val="visible"/>
                                      </p:to>
                                    </p:set>
                                    <p:animEffect transition="in" filter="fade">
                                      <p:cBhvr>
                                        <p:cTn id="14" dur="500"/>
                                        <p:tgtEl>
                                          <p:spTgt spid="32">
                                            <p:txEl>
                                              <p:pRg st="0" end="0"/>
                                            </p:txEl>
                                          </p:spTgt>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500"/>
                                        <p:tgtEl>
                                          <p:spTgt spid="1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fade">
                                      <p:cBhvr>
                                        <p:cTn id="38" dur="500"/>
                                        <p:tgtEl>
                                          <p:spTgt spid="33">
                                            <p:txEl>
                                              <p:pRg st="0" end="0"/>
                                            </p:txEl>
                                          </p:spTgt>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fade">
                                      <p:cBhvr>
                                        <p:cTn id="52" dur="500"/>
                                        <p:tgtEl>
                                          <p:spTgt spid="2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xEl>
                                              <p:pRg st="1" end="1"/>
                                            </p:txEl>
                                          </p:spTgt>
                                        </p:tgtEl>
                                        <p:attrNameLst>
                                          <p:attrName>style.visibility</p:attrName>
                                        </p:attrNameLst>
                                      </p:cBhvr>
                                      <p:to>
                                        <p:strVal val="visible"/>
                                      </p:to>
                                    </p:set>
                                    <p:animEffect transition="in" filter="fade">
                                      <p:cBhvr>
                                        <p:cTn id="55" dur="500"/>
                                        <p:tgtEl>
                                          <p:spTgt spid="25">
                                            <p:txEl>
                                              <p:pRg st="1" end="1"/>
                                            </p:txEl>
                                          </p:spTgt>
                                        </p:tgtEl>
                                      </p:cBhvr>
                                    </p:animEffect>
                                  </p:childTnLst>
                                </p:cTn>
                              </p:par>
                            </p:childTnLst>
                          </p:cTn>
                        </p:par>
                        <p:par>
                          <p:cTn id="56" fill="hold">
                            <p:stCondLst>
                              <p:cond delay="4250"/>
                            </p:stCondLst>
                            <p:childTnLst>
                              <p:par>
                                <p:cTn id="57" presetID="10" presetClass="entr" presetSubtype="0" fill="hold" grpId="0" nodeType="afterEffect">
                                  <p:stCondLst>
                                    <p:cond delay="25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fade">
                                      <p:cBhvr>
                                        <p:cTn id="62" dur="500"/>
                                        <p:tgtEl>
                                          <p:spTgt spid="34">
                                            <p:txEl>
                                              <p:pRg st="0" end="0"/>
                                            </p:txEl>
                                          </p:spTgt>
                                        </p:tgtEl>
                                      </p:cBhvr>
                                    </p:animEffect>
                                  </p:childTnLst>
                                </p:cTn>
                              </p:par>
                            </p:childTnLst>
                          </p:cTn>
                        </p:par>
                        <p:par>
                          <p:cTn id="63" fill="hold">
                            <p:stCondLst>
                              <p:cond delay="5000"/>
                            </p:stCondLst>
                            <p:childTnLst>
                              <p:par>
                                <p:cTn id="64" presetID="22" presetClass="entr" presetSubtype="8"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animEffect transition="in" filter="fade">
                                      <p:cBhvr>
                                        <p:cTn id="73" dur="500"/>
                                        <p:tgtEl>
                                          <p:spTgt spid="28">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xEl>
                                              <p:pRg st="0" end="0"/>
                                            </p:txEl>
                                          </p:spTgt>
                                        </p:tgtEl>
                                        <p:attrNameLst>
                                          <p:attrName>style.visibility</p:attrName>
                                        </p:attrNameLst>
                                      </p:cBhvr>
                                      <p:to>
                                        <p:strVal val="visible"/>
                                      </p:to>
                                    </p:set>
                                    <p:animEffect transition="in" filter="fade">
                                      <p:cBhvr>
                                        <p:cTn id="76" dur="500"/>
                                        <p:tgtEl>
                                          <p:spTgt spid="2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xEl>
                                              <p:pRg st="1" end="1"/>
                                            </p:txEl>
                                          </p:spTgt>
                                        </p:tgtEl>
                                        <p:attrNameLst>
                                          <p:attrName>style.visibility</p:attrName>
                                        </p:attrNameLst>
                                      </p:cBhvr>
                                      <p:to>
                                        <p:strVal val="visible"/>
                                      </p:to>
                                    </p:set>
                                    <p:animEffect transition="in" filter="fade">
                                      <p:cBhvr>
                                        <p:cTn id="7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5" grpId="0" animBg="1"/>
      <p:bldP spid="9" grpId="0" animBg="1"/>
      <p:bldP spid="10"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allAtOnce">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2" grpId="0" build="allAtOnce">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allAtOnce">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allAtOnce">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3D2EDDAE-A83A-45CD-9CD5-CF81AFE71D59}" type="datetime1">
              <a:rPr lang="en-US" smtClean="0"/>
              <a:t>12/26/2020</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65715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9" name="Rectangle 8"/>
          <p:cNvSpPr/>
          <p:nvPr/>
        </p:nvSpPr>
        <p:spPr bwMode="black">
          <a:xfrm>
            <a:off x="17841944" y="0"/>
            <a:ext cx="457161" cy="10287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9" tIns="91424" rIns="182849" bIns="91424" rtlCol="0" anchor="ctr"/>
          <a:lstStyle/>
          <a:p>
            <a:pPr lvl="0" algn="ctr"/>
            <a:endParaRPr sz="4800"/>
          </a:p>
        </p:txBody>
      </p:sp>
      <p:sp>
        <p:nvSpPr>
          <p:cNvPr id="2" name="Date Placeholder 1"/>
          <p:cNvSpPr>
            <a:spLocks noGrp="1"/>
          </p:cNvSpPr>
          <p:nvPr>
            <p:ph type="dt" sz="half" idx="10"/>
          </p:nvPr>
        </p:nvSpPr>
        <p:spPr/>
        <p:txBody>
          <a:bodyPr/>
          <a:lstStyle/>
          <a:p>
            <a:fld id="{5234BE6A-BD9F-401D-824F-A12EA95703D6}" type="datetime1">
              <a:rPr lang="en-US" smtClean="0"/>
              <a:t>12/26/2020</a:t>
            </a:fld>
            <a:endParaRPr/>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18863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image" Target="../media/image3.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image" Target="../media/image1.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image" Target="../media/image2.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image" Target="../media/image7.png"/><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6"/>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12/26/2020</a:t>
            </a:fld>
            <a:endParaRPr lang="en-US" dirty="0"/>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dirty="0"/>
              <a:t>The Power of PowerPoint | thepopp.com</a:t>
            </a:r>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 id="2147483728" r:id="rId39"/>
    <p:sldLayoutId id="2147483732" r:id="rId40"/>
    <p:sldLayoutId id="2147483753" r:id="rId41"/>
    <p:sldLayoutId id="2147483755" r:id="rId42"/>
    <p:sldLayoutId id="2147483756" r:id="rId43"/>
    <p:sldLayoutId id="2147483757" r:id="rId44"/>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17.bin"/><Relationship Id="rId18" Type="http://schemas.openxmlformats.org/officeDocument/2006/relationships/image" Target="../media/image45.w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42.wmf"/><Relationship Id="rId17" Type="http://schemas.openxmlformats.org/officeDocument/2006/relationships/oleObject" Target="../embeddings/oleObject19.bin"/><Relationship Id="rId2" Type="http://schemas.openxmlformats.org/officeDocument/2006/relationships/slideLayout" Target="../slideLayouts/slideLayout57.xml"/><Relationship Id="rId16" Type="http://schemas.openxmlformats.org/officeDocument/2006/relationships/image" Target="../media/image44.wmf"/><Relationship Id="rId20" Type="http://schemas.openxmlformats.org/officeDocument/2006/relationships/image" Target="../media/image46.wmf"/><Relationship Id="rId1" Type="http://schemas.openxmlformats.org/officeDocument/2006/relationships/vmlDrawing" Target="../drawings/vmlDrawing3.vml"/><Relationship Id="rId6" Type="http://schemas.openxmlformats.org/officeDocument/2006/relationships/image" Target="../media/image39.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41.wmf"/><Relationship Id="rId19" Type="http://schemas.openxmlformats.org/officeDocument/2006/relationships/oleObject" Target="../embeddings/oleObject20.bin"/><Relationship Id="rId4" Type="http://schemas.openxmlformats.org/officeDocument/2006/relationships/image" Target="../media/image38.wmf"/><Relationship Id="rId9" Type="http://schemas.openxmlformats.org/officeDocument/2006/relationships/oleObject" Target="../embeddings/oleObject15.bin"/><Relationship Id="rId14" Type="http://schemas.openxmlformats.org/officeDocument/2006/relationships/image" Target="../media/image43.wmf"/><Relationship Id="rId22" Type="http://schemas.openxmlformats.org/officeDocument/2006/relationships/image" Target="../media/image47.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chart" Target="../charts/chart1.xml"/><Relationship Id="rId1" Type="http://schemas.openxmlformats.org/officeDocument/2006/relationships/slideLayout" Target="../slideLayouts/slideLayout32.xml"/><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7.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7.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7.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0.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0.xml"/><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0.xml"/><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0.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0.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0.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wmf"/><Relationship Id="rId7" Type="http://schemas.openxmlformats.org/officeDocument/2006/relationships/image" Target="../media/image24.png"/><Relationship Id="rId2" Type="http://schemas.openxmlformats.org/officeDocument/2006/relationships/slideLayout" Target="../slideLayouts/slideLayout56.xml"/><Relationship Id="rId1" Type="http://schemas.openxmlformats.org/officeDocument/2006/relationships/vmlDrawing" Target="../drawings/vmlDrawing1.vml"/><Relationship Id="rId6" Type="http://schemas.openxmlformats.org/officeDocument/2006/relationships/image" Target="../media/image23.png"/><Relationship Id="rId5" Type="http://schemas.openxmlformats.org/officeDocument/2006/relationships/image" Target="../media/image21.wmf"/><Relationship Id="rId10" Type="http://schemas.openxmlformats.org/officeDocument/2006/relationships/image" Target="../media/image27.png"/><Relationship Id="rId4" Type="http://schemas.openxmlformats.org/officeDocument/2006/relationships/oleObject" Target="../embeddings/oleObject1.bin"/><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7.bin"/><Relationship Id="rId18" Type="http://schemas.openxmlformats.org/officeDocument/2006/relationships/image" Target="../media/image35.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32.wmf"/><Relationship Id="rId17" Type="http://schemas.openxmlformats.org/officeDocument/2006/relationships/oleObject" Target="../embeddings/oleObject9.bin"/><Relationship Id="rId2" Type="http://schemas.openxmlformats.org/officeDocument/2006/relationships/slideLayout" Target="../slideLayouts/slideLayout57.xml"/><Relationship Id="rId16" Type="http://schemas.openxmlformats.org/officeDocument/2006/relationships/image" Target="../media/image34.wmf"/><Relationship Id="rId20" Type="http://schemas.openxmlformats.org/officeDocument/2006/relationships/image" Target="../media/image36.wmf"/><Relationship Id="rId1" Type="http://schemas.openxmlformats.org/officeDocument/2006/relationships/vmlDrawing" Target="../drawings/vmlDrawing2.vml"/><Relationship Id="rId6" Type="http://schemas.openxmlformats.org/officeDocument/2006/relationships/image" Target="../media/image29.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31.wmf"/><Relationship Id="rId19" Type="http://schemas.openxmlformats.org/officeDocument/2006/relationships/oleObject" Target="../embeddings/oleObject10.bin"/><Relationship Id="rId4" Type="http://schemas.openxmlformats.org/officeDocument/2006/relationships/image" Target="../media/image28.wmf"/><Relationship Id="rId9" Type="http://schemas.openxmlformats.org/officeDocument/2006/relationships/oleObject" Target="../embeddings/oleObject5.bin"/><Relationship Id="rId14" Type="http://schemas.openxmlformats.org/officeDocument/2006/relationships/image" Target="../media/image33.wmf"/><Relationship Id="rId22" Type="http://schemas.openxmlformats.org/officeDocument/2006/relationships/image" Target="../media/image3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ctrTitle"/>
          </p:nvPr>
        </p:nvSpPr>
        <p:spPr>
          <a:xfrm>
            <a:off x="4427035" y="3991372"/>
            <a:ext cx="10044763" cy="1189757"/>
          </a:xfrm>
        </p:spPr>
        <p:txBody>
          <a:bodyPr>
            <a:noAutofit/>
          </a:bodyPr>
          <a:lstStyle/>
          <a:p>
            <a:pPr algn="ctr">
              <a:lnSpc>
                <a:spcPct val="100000"/>
              </a:lnSpc>
            </a:pPr>
            <a:r>
              <a:rPr lang="en-MY" sz="3200" b="1" spc="300" dirty="0">
                <a:latin typeface="+mn-lt"/>
                <a:ea typeface="+mn-ea"/>
                <a:cs typeface="+mn-cs"/>
              </a:rPr>
              <a:t>INTEGRATED FUZZY MULTICRITERIA DECISION MODEL FOR CLOUD SERVICE SELECTION AND COMPONENT SERVICE IMPORTANCE EVALUATION</a:t>
            </a:r>
            <a:endParaRPr lang="en-US" sz="3200" b="1" spc="300" dirty="0">
              <a:latin typeface="+mn-lt"/>
              <a:ea typeface="+mn-ea"/>
              <a:cs typeface="+mn-cs"/>
            </a:endParaRPr>
          </a:p>
        </p:txBody>
      </p:sp>
      <p:sp>
        <p:nvSpPr>
          <p:cNvPr id="9" name="テキスト プレースホルダー 5"/>
          <p:cNvSpPr>
            <a:spLocks noGrp="1"/>
          </p:cNvSpPr>
          <p:nvPr>
            <p:ph type="body" sz="quarter" idx="10"/>
          </p:nvPr>
        </p:nvSpPr>
        <p:spPr>
          <a:xfrm>
            <a:off x="2230438" y="7447756"/>
            <a:ext cx="10153128" cy="1368152"/>
          </a:xfrm>
        </p:spPr>
        <p:txBody>
          <a:bodyPr>
            <a:normAutofit/>
          </a:bodyPr>
          <a:lstStyle/>
          <a:p>
            <a:r>
              <a:rPr lang="en-US" dirty="0">
                <a:solidFill>
                  <a:schemeClr val="bg1"/>
                </a:solidFill>
              </a:rPr>
              <a:t>Winner of the best Doctoral research award: FLINS 2016, France</a:t>
            </a:r>
          </a:p>
        </p:txBody>
      </p:sp>
      <p:pic>
        <p:nvPicPr>
          <p:cNvPr id="3078" name="Picture 6" descr="Image result for university of malay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990" y="751012"/>
            <a:ext cx="4608512"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77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extLst>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9"/>
          <p:cNvSpPr/>
          <p:nvPr/>
        </p:nvSpPr>
        <p:spPr>
          <a:xfrm>
            <a:off x="486168" y="316163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4 </a:t>
            </a:r>
            <a:r>
              <a:rPr lang="en-US" sz="2000" b="1" dirty="0"/>
              <a:t>Determining the positive and negative ideal reference points</a:t>
            </a:r>
            <a:endParaRPr lang="en-MY" sz="2000" b="1" dirty="0"/>
          </a:p>
        </p:txBody>
      </p:sp>
      <p:sp>
        <p:nvSpPr>
          <p:cNvPr id="6" name="正方形/長方形 9"/>
          <p:cNvSpPr/>
          <p:nvPr/>
        </p:nvSpPr>
        <p:spPr>
          <a:xfrm>
            <a:off x="540227" y="5548679"/>
            <a:ext cx="61941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5 </a:t>
            </a:r>
            <a:r>
              <a:rPr lang="en-US" sz="2000" b="1" dirty="0"/>
              <a:t>Determining the distance of each alternative from +ive and -ive IRFs</a:t>
            </a:r>
            <a:endParaRPr lang="en-MY" sz="2000" b="1" dirty="0"/>
          </a:p>
        </p:txBody>
      </p:sp>
      <p:sp>
        <p:nvSpPr>
          <p:cNvPr id="18" name="Rectangle 17"/>
          <p:cNvSpPr/>
          <p:nvPr/>
        </p:nvSpPr>
        <p:spPr>
          <a:xfrm>
            <a:off x="652148" y="4053811"/>
            <a:ext cx="16051898" cy="1200329"/>
          </a:xfrm>
          <a:prstGeom prst="rect">
            <a:avLst/>
          </a:prstGeom>
        </p:spPr>
        <p:txBody>
          <a:bodyPr wrap="square">
            <a:spAutoFit/>
          </a:bodyPr>
          <a:lstStyle/>
          <a:p>
            <a:endParaRPr lang="en-US" sz="2400" dirty="0"/>
          </a:p>
          <a:p>
            <a:endParaRPr lang="en-US" sz="2400" dirty="0"/>
          </a:p>
          <a:p>
            <a:endParaRPr lang="en-MY" sz="2400" dirty="0"/>
          </a:p>
        </p:txBody>
      </p:sp>
      <p:sp>
        <p:nvSpPr>
          <p:cNvPr id="25" name="Rectangle 17"/>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19"/>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9" name="Rectangle 21"/>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2" name="Rectangle 23"/>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cxnSp>
        <p:nvCxnSpPr>
          <p:cNvPr id="15" name="直線コネクタ 42"/>
          <p:cNvCxnSpPr/>
          <p:nvPr/>
        </p:nvCxnSpPr>
        <p:spPr>
          <a:xfrm flipH="1">
            <a:off x="6977041" y="3159732"/>
            <a:ext cx="30715" cy="4101031"/>
          </a:xfrm>
          <a:prstGeom prst="line">
            <a:avLst/>
          </a:prstGeom>
          <a:ln w="38100">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2"/>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cxnSp>
        <p:nvCxnSpPr>
          <p:cNvPr id="22" name="直線コネクタ 42"/>
          <p:cNvCxnSpPr/>
          <p:nvPr/>
        </p:nvCxnSpPr>
        <p:spPr>
          <a:xfrm flipH="1">
            <a:off x="12730525" y="3159732"/>
            <a:ext cx="28702" cy="4101031"/>
          </a:xfrm>
          <a:prstGeom prst="line">
            <a:avLst/>
          </a:prstGeom>
          <a:ln w="38100">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3" name="正方形/長方形 9"/>
          <p:cNvSpPr/>
          <p:nvPr/>
        </p:nvSpPr>
        <p:spPr>
          <a:xfrm>
            <a:off x="12815291" y="5548679"/>
            <a:ext cx="525337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a:t>
            </a:r>
            <a:r>
              <a:rPr lang="en-US" sz="2000" b="1" dirty="0"/>
              <a:t>full multiplicative form</a:t>
            </a:r>
            <a:endParaRPr lang="en-MY" sz="2000" b="1" dirty="0"/>
          </a:p>
        </p:txBody>
      </p:sp>
      <p:sp>
        <p:nvSpPr>
          <p:cNvPr id="12" name="Rectangle 8"/>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1" name="正方形/長方形 9"/>
          <p:cNvSpPr/>
          <p:nvPr/>
        </p:nvSpPr>
        <p:spPr>
          <a:xfrm>
            <a:off x="7007756" y="3159732"/>
            <a:ext cx="5712164" cy="60960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4 </a:t>
            </a:r>
            <a:r>
              <a:rPr lang="en-US" sz="2000" b="1" dirty="0"/>
              <a:t>joint generalized criterion of optimality</a:t>
            </a:r>
            <a:endParaRPr lang="en-MY" sz="2000" b="1" dirty="0"/>
          </a:p>
        </p:txBody>
      </p:sp>
      <p:sp>
        <p:nvSpPr>
          <p:cNvPr id="34" name="正方形/長方形 9"/>
          <p:cNvSpPr/>
          <p:nvPr/>
        </p:nvSpPr>
        <p:spPr>
          <a:xfrm>
            <a:off x="12781561" y="3160590"/>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4 </a:t>
            </a:r>
            <a:r>
              <a:rPr lang="en-US" sz="2000" b="1" dirty="0"/>
              <a:t>Determining the ref. point of MOORA</a:t>
            </a:r>
            <a:endParaRPr lang="en-MY" sz="2000" b="1" dirty="0"/>
          </a:p>
        </p:txBody>
      </p:sp>
      <p:sp>
        <p:nvSpPr>
          <p:cNvPr id="35" name="正方形/長方形 9"/>
          <p:cNvSpPr/>
          <p:nvPr/>
        </p:nvSpPr>
        <p:spPr>
          <a:xfrm>
            <a:off x="486168" y="224633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TOPSIS</a:t>
            </a:r>
            <a:endParaRPr lang="en-MY" sz="2400" b="1" dirty="0"/>
          </a:p>
        </p:txBody>
      </p:sp>
      <p:sp>
        <p:nvSpPr>
          <p:cNvPr id="36" name="正方形/長方形 9"/>
          <p:cNvSpPr/>
          <p:nvPr/>
        </p:nvSpPr>
        <p:spPr>
          <a:xfrm>
            <a:off x="5956237" y="227456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WASPAS</a:t>
            </a:r>
            <a:endParaRPr lang="en-MY" sz="2400" b="1" dirty="0"/>
          </a:p>
        </p:txBody>
      </p:sp>
      <p:sp>
        <p:nvSpPr>
          <p:cNvPr id="37" name="正方形/長方形 9"/>
          <p:cNvSpPr/>
          <p:nvPr/>
        </p:nvSpPr>
        <p:spPr>
          <a:xfrm>
            <a:off x="11585659" y="2257743"/>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MMOORA</a:t>
            </a:r>
            <a:endParaRPr lang="en-MY" sz="2400" b="1" dirty="0"/>
          </a:p>
        </p:txBody>
      </p:sp>
      <p:sp>
        <p:nvSpPr>
          <p:cNvPr id="38" name="正方形/長方形 9"/>
          <p:cNvSpPr/>
          <p:nvPr/>
        </p:nvSpPr>
        <p:spPr>
          <a:xfrm>
            <a:off x="7103127" y="5543654"/>
            <a:ext cx="561679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5 </a:t>
            </a:r>
            <a:r>
              <a:rPr lang="en-US" sz="2000" b="1" dirty="0"/>
              <a:t>evaluating service alternatives</a:t>
            </a:r>
            <a:endParaRPr lang="en-MY" sz="2000" b="1" dirty="0"/>
          </a:p>
        </p:txBody>
      </p:sp>
      <p:sp>
        <p:nvSpPr>
          <p:cNvPr id="20" name="Rectangle 17"/>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39" name="Rectangle 19"/>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1" name="Rectangle 21"/>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43" name="Rectangle 23"/>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8" name="Rectangle 2"/>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602727344"/>
              </p:ext>
            </p:extLst>
          </p:nvPr>
        </p:nvGraphicFramePr>
        <p:xfrm>
          <a:off x="632183" y="4143947"/>
          <a:ext cx="2742395" cy="696187"/>
        </p:xfrm>
        <a:graphic>
          <a:graphicData uri="http://schemas.openxmlformats.org/presentationml/2006/ole">
            <mc:AlternateContent xmlns:mc="http://schemas.openxmlformats.org/markup-compatibility/2006">
              <mc:Choice xmlns:v="urn:schemas-microsoft-com:vml" Requires="v">
                <p:oleObj spid="_x0000_s11708" name="Equation" r:id="rId3" imgW="1028700" imgH="279400" progId="Equation.DSMT4">
                  <p:embed/>
                </p:oleObj>
              </mc:Choice>
              <mc:Fallback>
                <p:oleObj name="Equation" r:id="rId3" imgW="1028700" imgH="2794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83" y="4143947"/>
                        <a:ext cx="2742395" cy="696187"/>
                      </a:xfrm>
                      <a:prstGeom prst="rect">
                        <a:avLst/>
                      </a:prstGeom>
                      <a:solidFill>
                        <a:schemeClr val="bg1"/>
                      </a:solidFill>
                    </p:spPr>
                  </p:pic>
                </p:oleObj>
              </mc:Fallback>
            </mc:AlternateContent>
          </a:graphicData>
        </a:graphic>
      </p:graphicFrame>
      <p:sp>
        <p:nvSpPr>
          <p:cNvPr id="10" name="Rectangle 4"/>
          <p:cNvSpPr>
            <a:spLocks noChangeArrowheads="1"/>
          </p:cNvSpPr>
          <p:nvPr/>
        </p:nvSpPr>
        <p:spPr bwMode="auto">
          <a:xfrm>
            <a:off x="3638355" y="5387889"/>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1498441769"/>
              </p:ext>
            </p:extLst>
          </p:nvPr>
        </p:nvGraphicFramePr>
        <p:xfrm>
          <a:off x="3657993" y="4165416"/>
          <a:ext cx="2777741" cy="668085"/>
        </p:xfrm>
        <a:graphic>
          <a:graphicData uri="http://schemas.openxmlformats.org/presentationml/2006/ole">
            <mc:AlternateContent xmlns:mc="http://schemas.openxmlformats.org/markup-compatibility/2006">
              <mc:Choice xmlns:v="urn:schemas-microsoft-com:vml" Requires="v">
                <p:oleObj spid="_x0000_s11709" name="Equation" r:id="rId5" imgW="1028700" imgH="279400" progId="Equation.DSMT4">
                  <p:embed/>
                </p:oleObj>
              </mc:Choice>
              <mc:Fallback>
                <p:oleObj name="Equation" r:id="rId5" imgW="1028700" imgH="279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993" y="4165416"/>
                        <a:ext cx="2777741" cy="668085"/>
                      </a:xfrm>
                      <a:prstGeom prst="rect">
                        <a:avLst/>
                      </a:prstGeom>
                      <a:solidFill>
                        <a:schemeClr val="bg1"/>
                      </a:solidFill>
                    </p:spPr>
                  </p:pic>
                </p:oleObj>
              </mc:Fallback>
            </mc:AlternateContent>
          </a:graphicData>
        </a:graphic>
      </p:graphicFrame>
      <p:sp>
        <p:nvSpPr>
          <p:cNvPr id="14" name="Rectangle 16"/>
          <p:cNvSpPr>
            <a:spLocks noChangeArrowheads="1"/>
          </p:cNvSpPr>
          <p:nvPr/>
        </p:nvSpPr>
        <p:spPr bwMode="auto">
          <a:xfrm>
            <a:off x="452135" y="7423103"/>
            <a:ext cx="18286413" cy="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3702378566"/>
              </p:ext>
            </p:extLst>
          </p:nvPr>
        </p:nvGraphicFramePr>
        <p:xfrm>
          <a:off x="555500" y="6767112"/>
          <a:ext cx="3102493" cy="686585"/>
        </p:xfrm>
        <a:graphic>
          <a:graphicData uri="http://schemas.openxmlformats.org/presentationml/2006/ole">
            <mc:AlternateContent xmlns:mc="http://schemas.openxmlformats.org/markup-compatibility/2006">
              <mc:Choice xmlns:v="urn:schemas-microsoft-com:vml" Requires="v">
                <p:oleObj spid="_x0000_s11710" name="Equation" r:id="rId7" imgW="2095500" imgH="368300" progId="Equation.DSMT4">
                  <p:embed/>
                </p:oleObj>
              </mc:Choice>
              <mc:Fallback>
                <p:oleObj name="Equation" r:id="rId7" imgW="2095500" imgH="368300"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5500" y="6767112"/>
                        <a:ext cx="3102493" cy="686585"/>
                      </a:xfrm>
                      <a:prstGeom prst="rect">
                        <a:avLst/>
                      </a:prstGeom>
                      <a:solidFill>
                        <a:schemeClr val="bg1"/>
                      </a:solidFill>
                    </p:spPr>
                  </p:pic>
                </p:oleObj>
              </mc:Fallback>
            </mc:AlternateContent>
          </a:graphicData>
        </a:graphic>
      </p:graphicFrame>
      <p:sp>
        <p:nvSpPr>
          <p:cNvPr id="19" name="Rectangle 18"/>
          <p:cNvSpPr>
            <a:spLocks noChangeArrowheads="1"/>
          </p:cNvSpPr>
          <p:nvPr/>
        </p:nvSpPr>
        <p:spPr bwMode="auto">
          <a:xfrm>
            <a:off x="3885362" y="7555298"/>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4" name="Object 23"/>
          <p:cNvGraphicFramePr>
            <a:graphicFrameLocks noChangeAspect="1"/>
          </p:cNvGraphicFramePr>
          <p:nvPr>
            <p:extLst>
              <p:ext uri="{D42A27DB-BD31-4B8C-83A1-F6EECF244321}">
                <p14:modId xmlns:p14="http://schemas.microsoft.com/office/powerpoint/2010/main" val="1848835016"/>
              </p:ext>
            </p:extLst>
          </p:nvPr>
        </p:nvGraphicFramePr>
        <p:xfrm>
          <a:off x="3843905" y="6737458"/>
          <a:ext cx="2965595" cy="662496"/>
        </p:xfrm>
        <a:graphic>
          <a:graphicData uri="http://schemas.openxmlformats.org/presentationml/2006/ole">
            <mc:AlternateContent xmlns:mc="http://schemas.openxmlformats.org/markup-compatibility/2006">
              <mc:Choice xmlns:v="urn:schemas-microsoft-com:vml" Requires="v">
                <p:oleObj spid="_x0000_s11711" name="Equation" r:id="rId9" imgW="2095500" imgH="368300" progId="Equation.DSMT4">
                  <p:embed/>
                </p:oleObj>
              </mc:Choice>
              <mc:Fallback>
                <p:oleObj name="Equation" r:id="rId9" imgW="2095500" imgH="36830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3905" y="6737458"/>
                        <a:ext cx="2965595" cy="662496"/>
                      </a:xfrm>
                      <a:prstGeom prst="rect">
                        <a:avLst/>
                      </a:prstGeom>
                      <a:solidFill>
                        <a:schemeClr val="bg1"/>
                      </a:solidFill>
                    </p:spPr>
                  </p:pic>
                </p:oleObj>
              </mc:Fallback>
            </mc:AlternateContent>
          </a:graphicData>
        </a:graphic>
      </p:graphicFrame>
      <p:sp>
        <p:nvSpPr>
          <p:cNvPr id="47" name="正方形/長方形 9"/>
          <p:cNvSpPr/>
          <p:nvPr/>
        </p:nvSpPr>
        <p:spPr>
          <a:xfrm>
            <a:off x="486168" y="7808130"/>
            <a:ext cx="61941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5</a:t>
            </a:r>
          </a:p>
        </p:txBody>
      </p:sp>
      <p:sp>
        <p:nvSpPr>
          <p:cNvPr id="26" name="Rectangle 20"/>
          <p:cNvSpPr>
            <a:spLocks noChangeArrowheads="1"/>
          </p:cNvSpPr>
          <p:nvPr/>
        </p:nvSpPr>
        <p:spPr bwMode="auto">
          <a:xfrm>
            <a:off x="934294" y="9139596"/>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8" name="Object 47"/>
          <p:cNvGraphicFramePr>
            <a:graphicFrameLocks noChangeAspect="1"/>
          </p:cNvGraphicFramePr>
          <p:nvPr>
            <p:extLst>
              <p:ext uri="{D42A27DB-BD31-4B8C-83A1-F6EECF244321}">
                <p14:modId xmlns:p14="http://schemas.microsoft.com/office/powerpoint/2010/main" val="3303137795"/>
              </p:ext>
            </p:extLst>
          </p:nvPr>
        </p:nvGraphicFramePr>
        <p:xfrm>
          <a:off x="540227" y="8640727"/>
          <a:ext cx="3096939" cy="655224"/>
        </p:xfrm>
        <a:graphic>
          <a:graphicData uri="http://schemas.openxmlformats.org/presentationml/2006/ole">
            <mc:AlternateContent xmlns:mc="http://schemas.openxmlformats.org/markup-compatibility/2006">
              <mc:Choice xmlns:v="urn:schemas-microsoft-com:vml" Requires="v">
                <p:oleObj spid="_x0000_s11712" name="Equation" r:id="rId11" imgW="1879600" imgH="457200" progId="Equation.DSMT4">
                  <p:embed/>
                </p:oleObj>
              </mc:Choice>
              <mc:Fallback>
                <p:oleObj name="Equation" r:id="rId11" imgW="1879600" imgH="457200" progId="Equation.DSMT4">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227" y="8640727"/>
                        <a:ext cx="3096939" cy="655224"/>
                      </a:xfrm>
                      <a:prstGeom prst="rect">
                        <a:avLst/>
                      </a:prstGeom>
                      <a:solidFill>
                        <a:schemeClr val="bg1"/>
                      </a:solidFill>
                    </p:spPr>
                  </p:pic>
                </p:oleObj>
              </mc:Fallback>
            </mc:AlternateContent>
          </a:graphicData>
        </a:graphic>
      </p:graphicFrame>
      <p:sp>
        <p:nvSpPr>
          <p:cNvPr id="51" name="Rectangle 22"/>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2" name="Object 51"/>
          <p:cNvGraphicFramePr>
            <a:graphicFrameLocks noChangeAspect="1"/>
          </p:cNvGraphicFramePr>
          <p:nvPr>
            <p:extLst>
              <p:ext uri="{D42A27DB-BD31-4B8C-83A1-F6EECF244321}">
                <p14:modId xmlns:p14="http://schemas.microsoft.com/office/powerpoint/2010/main" val="3568282556"/>
              </p:ext>
            </p:extLst>
          </p:nvPr>
        </p:nvGraphicFramePr>
        <p:xfrm>
          <a:off x="7091427" y="4136351"/>
          <a:ext cx="5524714" cy="873805"/>
        </p:xfrm>
        <a:graphic>
          <a:graphicData uri="http://schemas.openxmlformats.org/presentationml/2006/ole">
            <mc:AlternateContent xmlns:mc="http://schemas.openxmlformats.org/markup-compatibility/2006">
              <mc:Choice xmlns:v="urn:schemas-microsoft-com:vml" Requires="v">
                <p:oleObj spid="_x0000_s11713" name="Equation" r:id="rId13" imgW="2971800" imgH="482600" progId="Equation.DSMT4">
                  <p:embed/>
                </p:oleObj>
              </mc:Choice>
              <mc:Fallback>
                <p:oleObj name="Equation" r:id="rId13" imgW="2971800" imgH="482600"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91427" y="4136351"/>
                        <a:ext cx="5524714" cy="873805"/>
                      </a:xfrm>
                      <a:prstGeom prst="rect">
                        <a:avLst/>
                      </a:prstGeom>
                      <a:solidFill>
                        <a:schemeClr val="bg1"/>
                      </a:solidFill>
                    </p:spPr>
                  </p:pic>
                </p:oleObj>
              </mc:Fallback>
            </mc:AlternateContent>
          </a:graphicData>
        </a:graphic>
      </p:graphicFrame>
      <p:sp>
        <p:nvSpPr>
          <p:cNvPr id="53" name="Rectangle 35"/>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4" name="Object 53"/>
          <p:cNvGraphicFramePr>
            <a:graphicFrameLocks noChangeAspect="1"/>
          </p:cNvGraphicFramePr>
          <p:nvPr>
            <p:extLst>
              <p:ext uri="{D42A27DB-BD31-4B8C-83A1-F6EECF244321}">
                <p14:modId xmlns:p14="http://schemas.microsoft.com/office/powerpoint/2010/main" val="3015768353"/>
              </p:ext>
            </p:extLst>
          </p:nvPr>
        </p:nvGraphicFramePr>
        <p:xfrm>
          <a:off x="7151868" y="6735061"/>
          <a:ext cx="3507427" cy="761794"/>
        </p:xfrm>
        <a:graphic>
          <a:graphicData uri="http://schemas.openxmlformats.org/presentationml/2006/ole">
            <mc:AlternateContent xmlns:mc="http://schemas.openxmlformats.org/markup-compatibility/2006">
              <mc:Choice xmlns:v="urn:schemas-microsoft-com:vml" Requires="v">
                <p:oleObj spid="_x0000_s11714" name="Equation" r:id="rId15" imgW="2146300" imgH="508000" progId="Equation.DSMT4">
                  <p:embed/>
                </p:oleObj>
              </mc:Choice>
              <mc:Fallback>
                <p:oleObj name="Equation" r:id="rId15" imgW="2146300" imgH="508000" progId="Equation.DSMT4">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51868" y="6735061"/>
                        <a:ext cx="3507427" cy="761794"/>
                      </a:xfrm>
                      <a:prstGeom prst="rect">
                        <a:avLst/>
                      </a:prstGeom>
                      <a:solidFill>
                        <a:schemeClr val="bg1"/>
                      </a:solidFill>
                    </p:spPr>
                  </p:pic>
                </p:oleObj>
              </mc:Fallback>
            </mc:AlternateContent>
          </a:graphicData>
        </a:graphic>
      </p:graphicFrame>
      <p:sp>
        <p:nvSpPr>
          <p:cNvPr id="55" name="Rectangle 47"/>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7" name="Rectangle 49"/>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8" name="Object 57"/>
          <p:cNvGraphicFramePr>
            <a:graphicFrameLocks noChangeAspect="1"/>
          </p:cNvGraphicFramePr>
          <p:nvPr>
            <p:extLst>
              <p:ext uri="{D42A27DB-BD31-4B8C-83A1-F6EECF244321}">
                <p14:modId xmlns:p14="http://schemas.microsoft.com/office/powerpoint/2010/main" val="1499550157"/>
              </p:ext>
            </p:extLst>
          </p:nvPr>
        </p:nvGraphicFramePr>
        <p:xfrm>
          <a:off x="12930255" y="4173321"/>
          <a:ext cx="2380375" cy="723634"/>
        </p:xfrm>
        <a:graphic>
          <a:graphicData uri="http://schemas.openxmlformats.org/presentationml/2006/ole">
            <mc:AlternateContent xmlns:mc="http://schemas.openxmlformats.org/markup-compatibility/2006">
              <mc:Choice xmlns:v="urn:schemas-microsoft-com:vml" Requires="v">
                <p:oleObj spid="_x0000_s11715" name="Equation" r:id="rId17" imgW="1206500" imgH="381000" progId="Equation.DSMT4">
                  <p:embed/>
                </p:oleObj>
              </mc:Choice>
              <mc:Fallback>
                <p:oleObj name="Equation" r:id="rId17" imgW="1206500" imgH="381000" progId="Equation.DSMT4">
                  <p:embed/>
                  <p:pic>
                    <p:nvPicPr>
                      <p:cNvPr id="0" name="Object 4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30255" y="4173321"/>
                        <a:ext cx="2380375" cy="723634"/>
                      </a:xfrm>
                      <a:prstGeom prst="rect">
                        <a:avLst/>
                      </a:prstGeom>
                      <a:solidFill>
                        <a:schemeClr val="bg1"/>
                      </a:solidFill>
                    </p:spPr>
                  </p:pic>
                </p:oleObj>
              </mc:Fallback>
            </mc:AlternateContent>
          </a:graphicData>
        </a:graphic>
      </p:graphicFrame>
      <p:sp>
        <p:nvSpPr>
          <p:cNvPr id="59" name="Rectangle 51"/>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0" name="Object 59"/>
          <p:cNvGraphicFramePr>
            <a:graphicFrameLocks noChangeAspect="1"/>
          </p:cNvGraphicFramePr>
          <p:nvPr>
            <p:extLst>
              <p:ext uri="{D42A27DB-BD31-4B8C-83A1-F6EECF244321}">
                <p14:modId xmlns:p14="http://schemas.microsoft.com/office/powerpoint/2010/main" val="877545129"/>
              </p:ext>
            </p:extLst>
          </p:nvPr>
        </p:nvGraphicFramePr>
        <p:xfrm>
          <a:off x="12971676" y="6459861"/>
          <a:ext cx="823100" cy="686227"/>
        </p:xfrm>
        <a:graphic>
          <a:graphicData uri="http://schemas.openxmlformats.org/presentationml/2006/ole">
            <mc:AlternateContent xmlns:mc="http://schemas.openxmlformats.org/markup-compatibility/2006">
              <mc:Choice xmlns:v="urn:schemas-microsoft-com:vml" Requires="v">
                <p:oleObj spid="_x0000_s11716" name="Equation" r:id="rId19" imgW="508000" imgH="431800" progId="Equation.DSMT4">
                  <p:embed/>
                </p:oleObj>
              </mc:Choice>
              <mc:Fallback>
                <p:oleObj name="Equation" r:id="rId19" imgW="508000" imgH="431800" progId="Equation.DSMT4">
                  <p:embed/>
                  <p:pic>
                    <p:nvPicPr>
                      <p:cNvPr id="0"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71676" y="6459861"/>
                        <a:ext cx="823100" cy="686227"/>
                      </a:xfrm>
                      <a:prstGeom prst="rect">
                        <a:avLst/>
                      </a:prstGeom>
                      <a:solidFill>
                        <a:schemeClr val="bg1"/>
                      </a:solidFill>
                    </p:spPr>
                  </p:pic>
                </p:oleObj>
              </mc:Fallback>
            </mc:AlternateContent>
          </a:graphicData>
        </a:graphic>
      </p:graphicFrame>
      <p:sp>
        <p:nvSpPr>
          <p:cNvPr id="61" name="Rectangle 53"/>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62" name="Object 61"/>
          <p:cNvGraphicFramePr>
            <a:graphicFrameLocks noChangeAspect="1"/>
          </p:cNvGraphicFramePr>
          <p:nvPr>
            <p:extLst>
              <p:ext uri="{D42A27DB-BD31-4B8C-83A1-F6EECF244321}">
                <p14:modId xmlns:p14="http://schemas.microsoft.com/office/powerpoint/2010/main" val="3395074351"/>
              </p:ext>
            </p:extLst>
          </p:nvPr>
        </p:nvGraphicFramePr>
        <p:xfrm>
          <a:off x="15129021" y="6540178"/>
          <a:ext cx="2947511" cy="494091"/>
        </p:xfrm>
        <a:graphic>
          <a:graphicData uri="http://schemas.openxmlformats.org/presentationml/2006/ole">
            <mc:AlternateContent xmlns:mc="http://schemas.openxmlformats.org/markup-compatibility/2006">
              <mc:Choice xmlns:v="urn:schemas-microsoft-com:vml" Requires="v">
                <p:oleObj spid="_x0000_s11717" name="Equation" r:id="rId21" imgW="1662978" imgH="266584" progId="Equation.DSMT4">
                  <p:embed/>
                </p:oleObj>
              </mc:Choice>
              <mc:Fallback>
                <p:oleObj name="Equation" r:id="rId21" imgW="1662978" imgH="266584" progId="Equation.DSMT4">
                  <p:embed/>
                  <p:pic>
                    <p:nvPicPr>
                      <p:cNvPr id="0" name="Object 5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129021" y="6540178"/>
                        <a:ext cx="2947511" cy="494091"/>
                      </a:xfrm>
                      <a:prstGeom prst="rect">
                        <a:avLst/>
                      </a:prstGeom>
                      <a:solidFill>
                        <a:schemeClr val="bg1"/>
                      </a:solidFill>
                    </p:spPr>
                  </p:pic>
                </p:oleObj>
              </mc:Fallback>
            </mc:AlternateContent>
          </a:graphicData>
        </a:graphic>
      </p:graphicFrame>
      <p:sp>
        <p:nvSpPr>
          <p:cNvPr id="63" name="Rectangle 62"/>
          <p:cNvSpPr/>
          <p:nvPr/>
        </p:nvSpPr>
        <p:spPr>
          <a:xfrm>
            <a:off x="14071479" y="6612666"/>
            <a:ext cx="1050288" cy="400110"/>
          </a:xfrm>
          <a:prstGeom prst="rect">
            <a:avLst/>
          </a:prstGeom>
        </p:spPr>
        <p:txBody>
          <a:bodyPr wrap="none">
            <a:spAutoFit/>
          </a:bodyPr>
          <a:lstStyle/>
          <a:p>
            <a:r>
              <a:rPr lang="en-US" sz="2000" b="1" dirty="0"/>
              <a:t>Where </a:t>
            </a:r>
            <a:endParaRPr lang="en-MY" sz="2000" b="1" dirty="0"/>
          </a:p>
        </p:txBody>
      </p:sp>
      <p:sp>
        <p:nvSpPr>
          <p:cNvPr id="64" name="正方形/長方形 9"/>
          <p:cNvSpPr/>
          <p:nvPr/>
        </p:nvSpPr>
        <p:spPr>
          <a:xfrm>
            <a:off x="12744876" y="7662201"/>
            <a:ext cx="561679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5 </a:t>
            </a:r>
            <a:r>
              <a:rPr lang="en-US" sz="2000" b="1" dirty="0"/>
              <a:t>evaluating service alternatives</a:t>
            </a:r>
            <a:endParaRPr lang="en-MY" sz="2000" b="1" dirty="0"/>
          </a:p>
        </p:txBody>
      </p:sp>
      <p:sp>
        <p:nvSpPr>
          <p:cNvPr id="65" name="Rectangle 64"/>
          <p:cNvSpPr/>
          <p:nvPr/>
        </p:nvSpPr>
        <p:spPr>
          <a:xfrm>
            <a:off x="12744488" y="8511952"/>
            <a:ext cx="5440913" cy="1015663"/>
          </a:xfrm>
          <a:prstGeom prst="rect">
            <a:avLst/>
          </a:prstGeom>
        </p:spPr>
        <p:txBody>
          <a:bodyPr wrap="none">
            <a:spAutoFit/>
          </a:bodyPr>
          <a:lstStyle/>
          <a:p>
            <a:r>
              <a:rPr lang="en-US" sz="2000" b="1" dirty="0"/>
              <a:t>Individual rankings are either summarized </a:t>
            </a:r>
          </a:p>
          <a:p>
            <a:r>
              <a:rPr lang="en-US" sz="2000" b="1" dirty="0"/>
              <a:t>or theory of dominance is used for </a:t>
            </a:r>
          </a:p>
          <a:p>
            <a:r>
              <a:rPr lang="en-US" sz="2000" b="1" dirty="0"/>
              <a:t>consolidated ranking  </a:t>
            </a:r>
            <a:endParaRPr lang="en-MY" sz="2000" b="1" dirty="0"/>
          </a:p>
        </p:txBody>
      </p:sp>
      <p:sp>
        <p:nvSpPr>
          <p:cNvPr id="50" name="Title 1"/>
          <p:cNvSpPr>
            <a:spLocks noGrp="1"/>
          </p:cNvSpPr>
          <p:nvPr>
            <p:ph type="title"/>
          </p:nvPr>
        </p:nvSpPr>
        <p:spPr>
          <a:xfrm>
            <a:off x="637261" y="192950"/>
            <a:ext cx="16741860" cy="1125125"/>
          </a:xfrm>
        </p:spPr>
        <p:txBody>
          <a:bodyPr/>
          <a:lstStyle/>
          <a:p>
            <a:r>
              <a:rPr lang="en-US" sz="4000" dirty="0"/>
              <a:t>Evaluation and Ranking</a:t>
            </a:r>
          </a:p>
        </p:txBody>
      </p:sp>
    </p:spTree>
    <p:extLst>
      <p:ext uri="{BB962C8B-B14F-4D97-AF65-F5344CB8AC3E}">
        <p14:creationId xmlns:p14="http://schemas.microsoft.com/office/powerpoint/2010/main" val="22026578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sz="3200" dirty="0"/>
              <a:t>Generalization of evaluation criteria identified from literature</a:t>
            </a:r>
          </a:p>
        </p:txBody>
      </p:sp>
      <p:sp>
        <p:nvSpPr>
          <p:cNvPr id="3" name="Slide Number Placeholder 2"/>
          <p:cNvSpPr>
            <a:spLocks noGrp="1"/>
          </p:cNvSpPr>
          <p:nvPr>
            <p:ph type="sldNum" sz="quarter" idx="12"/>
          </p:nvPr>
        </p:nvSpPr>
        <p:spPr>
          <a:xfrm>
            <a:off x="17352118" y="9636372"/>
            <a:ext cx="1008112" cy="547688"/>
          </a:xfrm>
        </p:spPr>
        <p:txBody>
          <a:bodyPr/>
          <a:lstStyle/>
          <a:p>
            <a:fld id="{387164BF-D67A-46C0-81D2-5BAF67C00C80}" type="slidenum">
              <a:rPr lang="en-US" smtClean="0"/>
              <a:pPr/>
              <a:t>11</a:t>
            </a:fld>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1062890495"/>
              </p:ext>
            </p:extLst>
          </p:nvPr>
        </p:nvGraphicFramePr>
        <p:xfrm>
          <a:off x="430238" y="1471092"/>
          <a:ext cx="17497944" cy="8647929"/>
        </p:xfrm>
        <a:graphic>
          <a:graphicData uri="http://schemas.openxmlformats.org/drawingml/2006/table">
            <a:tbl>
              <a:tblPr firstRow="1" firstCol="1" bandRow="1"/>
              <a:tblGrid>
                <a:gridCol w="12653472">
                  <a:extLst>
                    <a:ext uri="{9D8B030D-6E8A-4147-A177-3AD203B41FA5}">
                      <a16:colId xmlns:a16="http://schemas.microsoft.com/office/drawing/2014/main" val="20000"/>
                    </a:ext>
                  </a:extLst>
                </a:gridCol>
                <a:gridCol w="4844472">
                  <a:extLst>
                    <a:ext uri="{9D8B030D-6E8A-4147-A177-3AD203B41FA5}">
                      <a16:colId xmlns:a16="http://schemas.microsoft.com/office/drawing/2014/main" val="20001"/>
                    </a:ext>
                  </a:extLst>
                </a:gridCol>
              </a:tblGrid>
              <a:tr h="608111">
                <a:tc>
                  <a:txBody>
                    <a:bodyPr/>
                    <a:lstStyle/>
                    <a:p>
                      <a:pPr marL="0" marR="0" indent="0" algn="l">
                        <a:spcBef>
                          <a:spcPts val="0"/>
                        </a:spcBef>
                        <a:spcAft>
                          <a:spcPts val="0"/>
                        </a:spcAft>
                      </a:pPr>
                      <a:r>
                        <a:rPr lang="it-IT" sz="2000" b="1" dirty="0">
                          <a:effectLst/>
                          <a:latin typeface="+mn-lt"/>
                          <a:ea typeface="MS Mincho" panose="02020609040205080304" pitchFamily="49" charset="-128"/>
                        </a:rPr>
                        <a:t>Concrete evaluation Factors </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b="1" dirty="0">
                          <a:effectLst/>
                          <a:latin typeface="+mn-lt"/>
                          <a:ea typeface="MS Mincho" panose="02020609040205080304" pitchFamily="49" charset="-128"/>
                        </a:rPr>
                        <a:t>Generalization</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Ease of use, operability , understandability, UI, Accessibility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Usability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87301">
                <a:tc>
                  <a:txBody>
                    <a:bodyPr/>
                    <a:lstStyle/>
                    <a:p>
                      <a:pPr marL="0" marR="0" indent="0" algn="l">
                        <a:spcBef>
                          <a:spcPts val="0"/>
                        </a:spcBef>
                        <a:spcAft>
                          <a:spcPts val="0"/>
                        </a:spcAft>
                      </a:pPr>
                      <a:r>
                        <a:rPr lang="it-IT" sz="2000" dirty="0">
                          <a:effectLst/>
                          <a:latin typeface="+mn-lt"/>
                          <a:ea typeface="MS Mincho" panose="02020609040205080304" pitchFamily="49" charset="-128"/>
                        </a:rPr>
                        <a:t>Prevention of vendor lock in, Portability, Interoperability, cross platform support</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Contractual Flexibility &amp; Lock-in prevention</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3650">
                <a:tc>
                  <a:txBody>
                    <a:bodyPr/>
                    <a:lstStyle/>
                    <a:p>
                      <a:pPr marL="0" marR="0" indent="0" algn="l">
                        <a:spcBef>
                          <a:spcPts val="0"/>
                        </a:spcBef>
                        <a:spcAft>
                          <a:spcPts val="0"/>
                        </a:spcAft>
                      </a:pPr>
                      <a:r>
                        <a:rPr lang="it-IT" sz="2000" dirty="0">
                          <a:effectLst/>
                          <a:latin typeface="+mn-lt"/>
                          <a:ea typeface="MS Mincho" panose="02020609040205080304" pitchFamily="49" charset="-128"/>
                        </a:rPr>
                        <a:t> Usefulness, Appropriateness, Effectiveness</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Functional suitability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88441">
                <a:tc>
                  <a:txBody>
                    <a:bodyPr/>
                    <a:lstStyle/>
                    <a:p>
                      <a:pPr marL="0" marR="0" indent="0" algn="l">
                        <a:spcBef>
                          <a:spcPts val="0"/>
                        </a:spcBef>
                        <a:spcAft>
                          <a:spcPts val="0"/>
                        </a:spcAft>
                      </a:pPr>
                      <a:r>
                        <a:rPr lang="it-IT" sz="2000" dirty="0">
                          <a:effectLst/>
                          <a:latin typeface="+mn-lt"/>
                          <a:ea typeface="MS Mincho" panose="02020609040205080304" pitchFamily="49" charset="-128"/>
                        </a:rPr>
                        <a:t>Resource utilization, capacity, Speed</a:t>
                      </a:r>
                      <a:endParaRPr lang="en-US" sz="2000" dirty="0">
                        <a:effectLst/>
                        <a:latin typeface="+mn-lt"/>
                        <a:ea typeface="MS Mincho" panose="02020609040205080304" pitchFamily="49" charset="-128"/>
                      </a:endParaRPr>
                    </a:p>
                    <a:p>
                      <a:pPr marL="0" marR="0" indent="0" algn="l">
                        <a:spcBef>
                          <a:spcPts val="0"/>
                        </a:spcBef>
                        <a:spcAft>
                          <a:spcPts val="0"/>
                        </a:spcAft>
                      </a:pPr>
                      <a:r>
                        <a:rPr lang="it-IT" sz="2000" dirty="0">
                          <a:effectLst/>
                          <a:latin typeface="+mn-lt"/>
                          <a:ea typeface="MS Mincho" panose="02020609040205080304" pitchFamily="49" charset="-128"/>
                        </a:rPr>
                        <a:t>Service Specific Performance characteristics: </a:t>
                      </a:r>
                      <a:endParaRPr lang="en-US" sz="2000" dirty="0">
                        <a:effectLst/>
                        <a:latin typeface="+mn-lt"/>
                        <a:ea typeface="MS Mincho" panose="02020609040205080304" pitchFamily="49" charset="-128"/>
                      </a:endParaRPr>
                    </a:p>
                    <a:p>
                      <a:pPr marL="0" marR="0" indent="0" algn="l">
                        <a:spcBef>
                          <a:spcPts val="0"/>
                        </a:spcBef>
                        <a:spcAft>
                          <a:spcPts val="0"/>
                        </a:spcAft>
                      </a:pPr>
                      <a:r>
                        <a:rPr lang="it-IT" sz="2000" dirty="0">
                          <a:effectLst/>
                          <a:latin typeface="+mn-lt"/>
                          <a:ea typeface="MS Mincho" panose="02020609040205080304" pitchFamily="49" charset="-128"/>
                        </a:rPr>
                        <a:t>CPU performance (integer, floating), upload speed, download speed, Memory Performance, Sequential, Random Read/Write Disk Performance and consistency, avg seek time, transfer rate etc.</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Performance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Resilience, Fault tolerance, recoverability, Reliability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Reliability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Adaptability, Extensibility, Flexibility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Changeability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Consistency, persistency, Performance stability, Performance variability (Opposite)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Service Stability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Presence (years) in market, experience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CSP’s Maturity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87301">
                <a:tc>
                  <a:txBody>
                    <a:bodyPr/>
                    <a:lstStyle/>
                    <a:p>
                      <a:pPr marL="0" marR="0" indent="0" algn="l">
                        <a:spcBef>
                          <a:spcPts val="0"/>
                        </a:spcBef>
                        <a:spcAft>
                          <a:spcPts val="0"/>
                        </a:spcAft>
                      </a:pPr>
                      <a:r>
                        <a:rPr lang="it-IT" sz="2000">
                          <a:effectLst/>
                          <a:latin typeface="+mn-lt"/>
                          <a:ea typeface="MS Mincho" panose="02020609040205080304" pitchFamily="49" charset="-128"/>
                        </a:rPr>
                        <a:t>Data Isolation, data Protection at rest &amp; in transit, Encryption, Data Redundancy, Data Retention, Data Integrity, Privacy, Data Ownership</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Data protection, privacy and Control</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87301">
                <a:tc>
                  <a:txBody>
                    <a:bodyPr/>
                    <a:lstStyle/>
                    <a:p>
                      <a:pPr marL="0" marR="0" indent="0" algn="l">
                        <a:spcBef>
                          <a:spcPts val="0"/>
                        </a:spcBef>
                        <a:spcAft>
                          <a:spcPts val="0"/>
                        </a:spcAft>
                      </a:pPr>
                      <a:r>
                        <a:rPr lang="it-IT" sz="2000" dirty="0">
                          <a:effectLst/>
                          <a:latin typeface="+mn-lt"/>
                          <a:ea typeface="MS Mincho" panose="02020609040205080304" pitchFamily="49" charset="-128"/>
                        </a:rPr>
                        <a:t>Identity &amp; Access Management, Application &amp; interface Security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Authentication, Authorization and Access Control</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87301">
                <a:tc>
                  <a:txBody>
                    <a:bodyPr/>
                    <a:lstStyle/>
                    <a:p>
                      <a:pPr marL="0" marR="0" indent="0" algn="l">
                        <a:spcBef>
                          <a:spcPts val="0"/>
                        </a:spcBef>
                        <a:spcAft>
                          <a:spcPts val="0"/>
                        </a:spcAft>
                      </a:pPr>
                      <a:r>
                        <a:rPr lang="it-IT" sz="2000">
                          <a:effectLst/>
                          <a:latin typeface="+mn-lt"/>
                          <a:ea typeface="MS Mincho" panose="02020609040205080304" pitchFamily="49" charset="-128"/>
                        </a:rPr>
                        <a:t>Proactive Threat &amp; Vulnerability Management, Disaster recovery Plans, Back Up &amp; Data recovery, Business Continuity &amp; operation resilience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Risk Management &amp; Operational resilience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87301">
                <a:tc>
                  <a:txBody>
                    <a:bodyPr/>
                    <a:lstStyle/>
                    <a:p>
                      <a:pPr marL="0" marR="0" indent="0" algn="l">
                        <a:spcBef>
                          <a:spcPts val="0"/>
                        </a:spcBef>
                        <a:spcAft>
                          <a:spcPts val="0"/>
                        </a:spcAft>
                      </a:pPr>
                      <a:r>
                        <a:rPr lang="it-IT" sz="2000">
                          <a:effectLst/>
                          <a:latin typeface="+mn-lt"/>
                          <a:ea typeface="MS Mincho" panose="02020609040205080304" pitchFamily="49" charset="-128"/>
                        </a:rPr>
                        <a:t>Flexible Pricing, Cost Transparency, Flexible Service Offerings</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Flexible &amp; Transparent Pricing Structure</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555377">
                <a:tc>
                  <a:txBody>
                    <a:bodyPr/>
                    <a:lstStyle/>
                    <a:p>
                      <a:pPr marL="0" marR="0" indent="0" algn="l">
                        <a:spcBef>
                          <a:spcPts val="0"/>
                        </a:spcBef>
                        <a:spcAft>
                          <a:spcPts val="0"/>
                        </a:spcAft>
                      </a:pPr>
                      <a:r>
                        <a:rPr lang="it-IT" sz="2000" dirty="0">
                          <a:effectLst/>
                          <a:latin typeface="+mn-lt"/>
                          <a:ea typeface="MS Mincho" panose="02020609040205080304" pitchFamily="49" charset="-128"/>
                        </a:rPr>
                        <a:t>Auditability, Third Part Audits, Accountability, Transparency &amp; visibility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dirty="0">
                          <a:effectLst/>
                          <a:latin typeface="+mn-lt"/>
                          <a:ea typeface="MS Mincho" panose="02020609040205080304" pitchFamily="49" charset="-128"/>
                        </a:rPr>
                        <a:t>Transparency &amp; Accountability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587301">
                <a:tc>
                  <a:txBody>
                    <a:bodyPr/>
                    <a:lstStyle/>
                    <a:p>
                      <a:pPr marL="0" marR="0" indent="0" algn="l">
                        <a:spcBef>
                          <a:spcPts val="0"/>
                        </a:spcBef>
                        <a:spcAft>
                          <a:spcPts val="0"/>
                        </a:spcAft>
                      </a:pPr>
                      <a:r>
                        <a:rPr lang="it-IT" sz="2000">
                          <a:effectLst/>
                          <a:latin typeface="+mn-lt"/>
                          <a:ea typeface="MS Mincho" panose="02020609040205080304" pitchFamily="49" charset="-128"/>
                        </a:rPr>
                        <a:t>Customer Support, Technical Support, Help Desk, Customer service response speed, Responsiveness, 24/7 help</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Customer Service Quality &amp; Responsiveness</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93650">
                <a:tc>
                  <a:txBody>
                    <a:bodyPr/>
                    <a:lstStyle/>
                    <a:p>
                      <a:pPr marL="0" marR="0" indent="0" algn="l">
                        <a:spcBef>
                          <a:spcPts val="0"/>
                        </a:spcBef>
                        <a:spcAft>
                          <a:spcPts val="0"/>
                        </a:spcAft>
                      </a:pPr>
                      <a:r>
                        <a:rPr lang="it-IT" sz="2000">
                          <a:effectLst/>
                          <a:latin typeface="+mn-lt"/>
                          <a:ea typeface="MS Mincho" panose="02020609040205080304" pitchFamily="49" charset="-128"/>
                        </a:rPr>
                        <a:t>Exit plan, reversibility, exit provisions, Exclusivity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a:effectLst/>
                          <a:latin typeface="+mn-lt"/>
                          <a:ea typeface="MS Mincho" panose="02020609040205080304" pitchFamily="49" charset="-128"/>
                        </a:rPr>
                        <a:t>Exit Provisions</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93650">
                <a:tc>
                  <a:txBody>
                    <a:bodyPr/>
                    <a:lstStyle/>
                    <a:p>
                      <a:pPr marL="0" marR="0" indent="0" algn="l">
                        <a:spcBef>
                          <a:spcPts val="0"/>
                        </a:spcBef>
                        <a:spcAft>
                          <a:spcPts val="0"/>
                        </a:spcAft>
                      </a:pPr>
                      <a:r>
                        <a:rPr lang="it-IT" sz="2000" dirty="0">
                          <a:effectLst/>
                          <a:latin typeface="+mn-lt"/>
                          <a:ea typeface="MS Mincho" panose="02020609040205080304" pitchFamily="49" charset="-128"/>
                        </a:rPr>
                        <a:t>Free Trial, Try before Buy, test of a solution</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spcBef>
                          <a:spcPts val="0"/>
                        </a:spcBef>
                        <a:spcAft>
                          <a:spcPts val="0"/>
                        </a:spcAft>
                      </a:pPr>
                      <a:r>
                        <a:rPr lang="it-IT" sz="2000" dirty="0">
                          <a:effectLst/>
                          <a:latin typeface="+mn-lt"/>
                          <a:ea typeface="MS Mincho" panose="02020609040205080304" pitchFamily="49" charset="-128"/>
                        </a:rPr>
                        <a:t>Trialbility</a:t>
                      </a:r>
                      <a:endParaRPr lang="en-US" sz="2000" dirty="0">
                        <a:effectLst/>
                        <a:latin typeface="+mn-lt"/>
                        <a:ea typeface="MS Mincho" panose="02020609040205080304" pitchFamily="49" charset="-12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2142883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7164BF-D67A-46C0-81D2-5BAF67C00C80}" type="slidenum">
              <a:rPr lang="en-US" smtClean="0"/>
              <a:pPr/>
              <a:t>12</a:t>
            </a:fld>
            <a:endParaRPr lang="en-US" dirty="0"/>
          </a:p>
        </p:txBody>
      </p:sp>
      <p:graphicFrame>
        <p:nvGraphicFramePr>
          <p:cNvPr id="12" name="Chart 11"/>
          <p:cNvGraphicFramePr/>
          <p:nvPr>
            <p:extLst>
              <p:ext uri="{D42A27DB-BD31-4B8C-83A1-F6EECF244321}">
                <p14:modId xmlns:p14="http://schemas.microsoft.com/office/powerpoint/2010/main" val="1545986914"/>
              </p:ext>
            </p:extLst>
          </p:nvPr>
        </p:nvGraphicFramePr>
        <p:xfrm>
          <a:off x="1510358" y="0"/>
          <a:ext cx="16114062" cy="10287000"/>
        </p:xfrm>
        <a:graphic>
          <a:graphicData uri="http://schemas.openxmlformats.org/drawingml/2006/chart">
            <c:chart xmlns:c="http://schemas.openxmlformats.org/drawingml/2006/chart" xmlns:r="http://schemas.openxmlformats.org/officeDocument/2006/relationships" r:id="rId2"/>
          </a:graphicData>
        </a:graphic>
      </p:graphicFrame>
      <p:pic>
        <p:nvPicPr>
          <p:cNvPr id="133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524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4572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342900" cy="27622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17145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7637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7164BF-D67A-46C0-81D2-5BAF67C00C80}" type="slidenum">
              <a:rPr lang="en-US" smtClean="0"/>
              <a:pPr/>
              <a:t>13</a:t>
            </a:fld>
            <a:endParaRPr lang="en-US" dirty="0"/>
          </a:p>
        </p:txBody>
      </p:sp>
      <p:pic>
        <p:nvPicPr>
          <p:cNvPr id="7" name="Picture 6" descr="https://documents.lucidchart.com/documents/5d79db97-65e3-4492-a7df-43853e0f40ca/pages/AWJWbYUW9kzj?a=3887&amp;x=-69&amp;y=388&amp;w=1950&amp;h=1144&amp;store=1&amp;accept=image%2F*&amp;auth=LCA%2033ca704051426fc5e7c27c1b5c42b69b0b012fda-ts%3D1506883112"/>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8286413" cy="10287000"/>
          </a:xfrm>
          <a:prstGeom prst="rect">
            <a:avLst/>
          </a:prstGeom>
          <a:noFill/>
          <a:ln>
            <a:noFill/>
          </a:ln>
        </p:spPr>
      </p:pic>
    </p:spTree>
    <p:extLst>
      <p:ext uri="{BB962C8B-B14F-4D97-AF65-F5344CB8AC3E}">
        <p14:creationId xmlns:p14="http://schemas.microsoft.com/office/powerpoint/2010/main" val="18364248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87164BF-D67A-46C0-81D2-5BAF67C00C80}" type="slidenum">
              <a:rPr lang="en-US" smtClean="0"/>
              <a:pPr/>
              <a:t>14</a:t>
            </a:fld>
            <a:endParaRPr lang="en-US" dirty="0"/>
          </a:p>
        </p:txBody>
      </p:sp>
      <p:sp>
        <p:nvSpPr>
          <p:cNvPr id="5" name="Footer Placeholder 4"/>
          <p:cNvSpPr>
            <a:spLocks noGrp="1"/>
          </p:cNvSpPr>
          <p:nvPr>
            <p:ph type="ftr" sz="quarter" idx="3"/>
          </p:nvPr>
        </p:nvSpPr>
        <p:spPr/>
        <p:txBody>
          <a:bodyPr/>
          <a:lstStyle/>
          <a:p>
            <a:r>
              <a:rPr lang="en-US" dirty="0"/>
              <a:t>The Power of PowerPoint | thepopp.com</a:t>
            </a:r>
          </a:p>
        </p:txBody>
      </p:sp>
      <p:graphicFrame>
        <p:nvGraphicFramePr>
          <p:cNvPr id="7" name="Chart 6"/>
          <p:cNvGraphicFramePr/>
          <p:nvPr>
            <p:extLst>
              <p:ext uri="{D42A27DB-BD31-4B8C-83A1-F6EECF244321}">
                <p14:modId xmlns:p14="http://schemas.microsoft.com/office/powerpoint/2010/main" val="2791359365"/>
              </p:ext>
            </p:extLst>
          </p:nvPr>
        </p:nvGraphicFramePr>
        <p:xfrm>
          <a:off x="1006302" y="1759124"/>
          <a:ext cx="16618118" cy="7877248"/>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5"/>
          <p:cNvSpPr>
            <a:spLocks noGrp="1"/>
          </p:cNvSpPr>
          <p:nvPr>
            <p:ph type="title"/>
          </p:nvPr>
        </p:nvSpPr>
        <p:spPr>
          <a:xfrm>
            <a:off x="894346" y="246956"/>
            <a:ext cx="16457772" cy="1203151"/>
          </a:xfrm>
        </p:spPr>
        <p:txBody>
          <a:bodyPr/>
          <a:lstStyle/>
          <a:p>
            <a:r>
              <a:rPr lang="en-US" sz="3600" dirty="0"/>
              <a:t>Priority weights of the main criteria</a:t>
            </a:r>
          </a:p>
        </p:txBody>
      </p:sp>
    </p:spTree>
    <p:extLst>
      <p:ext uri="{BB962C8B-B14F-4D97-AF65-F5344CB8AC3E}">
        <p14:creationId xmlns:p14="http://schemas.microsoft.com/office/powerpoint/2010/main" val="2590037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3178586358"/>
              </p:ext>
            </p:extLst>
          </p:nvPr>
        </p:nvGraphicFramePr>
        <p:xfrm>
          <a:off x="8423126" y="0"/>
          <a:ext cx="7632849" cy="9978941"/>
        </p:xfrm>
        <a:graphic>
          <a:graphicData uri="http://schemas.openxmlformats.org/drawingml/2006/table">
            <a:tbl>
              <a:tblPr firstRow="1" firstCol="1" bandRow="1"/>
              <a:tblGrid>
                <a:gridCol w="2171171">
                  <a:extLst>
                    <a:ext uri="{9D8B030D-6E8A-4147-A177-3AD203B41FA5}">
                      <a16:colId xmlns:a16="http://schemas.microsoft.com/office/drawing/2014/main" val="20000"/>
                    </a:ext>
                  </a:extLst>
                </a:gridCol>
                <a:gridCol w="1227690">
                  <a:extLst>
                    <a:ext uri="{9D8B030D-6E8A-4147-A177-3AD203B41FA5}">
                      <a16:colId xmlns:a16="http://schemas.microsoft.com/office/drawing/2014/main" val="20001"/>
                    </a:ext>
                  </a:extLst>
                </a:gridCol>
                <a:gridCol w="1101837">
                  <a:extLst>
                    <a:ext uri="{9D8B030D-6E8A-4147-A177-3AD203B41FA5}">
                      <a16:colId xmlns:a16="http://schemas.microsoft.com/office/drawing/2014/main" val="20002"/>
                    </a:ext>
                  </a:extLst>
                </a:gridCol>
                <a:gridCol w="1650255">
                  <a:extLst>
                    <a:ext uri="{9D8B030D-6E8A-4147-A177-3AD203B41FA5}">
                      <a16:colId xmlns:a16="http://schemas.microsoft.com/office/drawing/2014/main" val="20003"/>
                    </a:ext>
                  </a:extLst>
                </a:gridCol>
                <a:gridCol w="1481896">
                  <a:extLst>
                    <a:ext uri="{9D8B030D-6E8A-4147-A177-3AD203B41FA5}">
                      <a16:colId xmlns:a16="http://schemas.microsoft.com/office/drawing/2014/main" val="20004"/>
                    </a:ext>
                  </a:extLst>
                </a:gridCol>
              </a:tblGrid>
              <a:tr h="632003">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Main Criteria</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Main Criteria weights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Sub-criteria</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Prority weight vector</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Final Sub-criteria weights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CSP's Trustworthiness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0.1062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C11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0.4002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0.0425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C12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0.4964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0.0527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C13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0.1034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0.0110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CSP's Capability</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0.0950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C21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0.5237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0.0498</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C22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0.2723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0.0259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C23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0.2040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0.0194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Helpdesk &amp; Support</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0.0871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C31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0.3831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0.0334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C32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0.3354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0.0292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C33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0.2815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0.0245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Performance &amp; Efficiency</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0.1205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C41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0.3412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0.0411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C42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0.2338</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0.0282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C43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0.1581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0.0191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C44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0.2670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0.0322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Dependability &amp; Assurance</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0.1254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C51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0.4103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0.0515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C52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0.3319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0.0416</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C53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0.2579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0.0323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Flexibility</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0.1000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C61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0.3043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0.0304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C62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0.4001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0.0400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C63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0.2956</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0.0296</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 &amp; Compliance</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0.1574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C71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0.2965</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0.0467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C72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0.3457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0.0544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C73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0.1370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0.0216</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C74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0.2209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0.0348</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Monetary Considerations</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0.1149</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C81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0.6626</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0.0761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C82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0.1687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0.0194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5"/>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C83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0.1687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0.0194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6"/>
                  </a:ext>
                </a:extLst>
              </a:tr>
              <a:tr h="316002">
                <a:tc>
                  <a:txBody>
                    <a:bodyPr/>
                    <a:lstStyle/>
                    <a:p>
                      <a:pPr marL="0" marR="0" indent="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User Experience</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0.0934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C91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0.1817</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0.0170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7"/>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C92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0.2481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0.0232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8"/>
                  </a:ext>
                </a:extLst>
              </a:tr>
              <a:tr h="316002">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C93</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0.2270</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0.0212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29"/>
                  </a:ext>
                </a:extLst>
              </a:tr>
              <a:tr h="35408">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00000"/>
                        </a:lnSpc>
                      </a:pPr>
                      <a:endParaRPr lang="en-US" sz="1200" dirty="0">
                        <a:effectLst/>
                        <a:latin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just">
                        <a:lnSpc>
                          <a:spcPct val="100000"/>
                        </a:lnSpc>
                        <a:spcBef>
                          <a:spcPts val="0"/>
                        </a:spcBef>
                      </a:pP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C94</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0.3432</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180340" algn="r">
                        <a:lnSpc>
                          <a:spcPct val="100000"/>
                        </a:lnSpc>
                        <a:spcBef>
                          <a:spcPts val="0"/>
                        </a:spcBef>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0.0321</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51748" marR="5174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30"/>
                  </a:ext>
                </a:extLst>
              </a:tr>
            </a:tbl>
          </a:graphicData>
        </a:graphic>
      </p:graphicFrame>
      <p:sp>
        <p:nvSpPr>
          <p:cNvPr id="3" name="正方形/長方形 9"/>
          <p:cNvSpPr/>
          <p:nvPr/>
        </p:nvSpPr>
        <p:spPr>
          <a:xfrm>
            <a:off x="2230438" y="4562872"/>
            <a:ext cx="5760640" cy="794016"/>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Final priority weights of main and sub-criteria (FAHP)</a:t>
            </a:r>
          </a:p>
        </p:txBody>
      </p:sp>
    </p:spTree>
    <p:extLst>
      <p:ext uri="{BB962C8B-B14F-4D97-AF65-F5344CB8AC3E}">
        <p14:creationId xmlns:p14="http://schemas.microsoft.com/office/powerpoint/2010/main" val="32456381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05321" y="1505481"/>
            <a:ext cx="7272808" cy="3327995"/>
          </a:xfrm>
          <a:prstGeom prst="rect">
            <a:avLst/>
          </a:prstGeom>
          <a:noFill/>
          <a:ln>
            <a:noFill/>
          </a:ln>
        </p:spPr>
      </p:pic>
      <p:sp>
        <p:nvSpPr>
          <p:cNvPr id="6" name="正方形/長方形 9"/>
          <p:cNvSpPr/>
          <p:nvPr/>
        </p:nvSpPr>
        <p:spPr>
          <a:xfrm>
            <a:off x="646262" y="5004640"/>
            <a:ext cx="5004414" cy="35681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Service ranking (TOPSIS)</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8495134" y="1505482"/>
            <a:ext cx="9217022" cy="3346758"/>
          </a:xfrm>
          <a:prstGeom prst="rect">
            <a:avLst/>
          </a:prstGeom>
          <a:noFill/>
          <a:ln>
            <a:noFill/>
          </a:ln>
        </p:spPr>
      </p:pic>
      <p:sp>
        <p:nvSpPr>
          <p:cNvPr id="8" name="正方形/長方形 9"/>
          <p:cNvSpPr/>
          <p:nvPr/>
        </p:nvSpPr>
        <p:spPr>
          <a:xfrm>
            <a:off x="8495049" y="5004640"/>
            <a:ext cx="5004414" cy="35681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Service ranking (MMOORA)</a:t>
            </a:r>
          </a:p>
        </p:txBody>
      </p:sp>
      <p:pic>
        <p:nvPicPr>
          <p:cNvPr id="9" name="Picture 8" descr="C:\Users\rodina\Dropbox\temp backup\WASPAS ranking final.PNG"/>
          <p:cNvPicPr/>
          <p:nvPr/>
        </p:nvPicPr>
        <p:blipFill>
          <a:blip r:embed="rId4">
            <a:extLst>
              <a:ext uri="{28A0092B-C50C-407E-A947-70E740481C1C}">
                <a14:useLocalDpi xmlns:a14="http://schemas.microsoft.com/office/drawing/2010/main" val="0"/>
              </a:ext>
            </a:extLst>
          </a:blip>
          <a:srcRect/>
          <a:stretch>
            <a:fillRect/>
          </a:stretch>
        </p:blipFill>
        <p:spPr bwMode="auto">
          <a:xfrm>
            <a:off x="5650676" y="6057698"/>
            <a:ext cx="7796544" cy="2448272"/>
          </a:xfrm>
          <a:prstGeom prst="rect">
            <a:avLst/>
          </a:prstGeom>
          <a:noFill/>
          <a:ln>
            <a:noFill/>
          </a:ln>
        </p:spPr>
      </p:pic>
      <p:sp>
        <p:nvSpPr>
          <p:cNvPr id="10" name="正方形/長方形 9"/>
          <p:cNvSpPr/>
          <p:nvPr/>
        </p:nvSpPr>
        <p:spPr>
          <a:xfrm>
            <a:off x="5650676" y="8706282"/>
            <a:ext cx="5004414" cy="35681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Service ranking (WASPAS)</a:t>
            </a:r>
          </a:p>
        </p:txBody>
      </p:sp>
      <p:sp>
        <p:nvSpPr>
          <p:cNvPr id="11" name="Title 1"/>
          <p:cNvSpPr>
            <a:spLocks noGrp="1"/>
          </p:cNvSpPr>
          <p:nvPr>
            <p:ph type="title"/>
          </p:nvPr>
        </p:nvSpPr>
        <p:spPr>
          <a:xfrm>
            <a:off x="637261" y="192950"/>
            <a:ext cx="16741860" cy="1125125"/>
          </a:xfrm>
        </p:spPr>
        <p:txBody>
          <a:bodyPr/>
          <a:lstStyle/>
          <a:p>
            <a:r>
              <a:rPr lang="en-US" sz="4000" b="1" dirty="0"/>
              <a:t>Results of service evaluation</a:t>
            </a:r>
          </a:p>
        </p:txBody>
      </p:sp>
    </p:spTree>
    <p:extLst>
      <p:ext uri="{BB962C8B-B14F-4D97-AF65-F5344CB8AC3E}">
        <p14:creationId xmlns:p14="http://schemas.microsoft.com/office/powerpoint/2010/main" val="7374698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a:t>
            </a:r>
          </a:p>
        </p:txBody>
      </p:sp>
      <p:sp>
        <p:nvSpPr>
          <p:cNvPr id="6" name="Rectangle 5"/>
          <p:cNvSpPr/>
          <p:nvPr/>
        </p:nvSpPr>
        <p:spPr>
          <a:xfrm>
            <a:off x="1294334" y="1687116"/>
            <a:ext cx="16084787" cy="4031873"/>
          </a:xfrm>
          <a:prstGeom prst="rect">
            <a:avLst/>
          </a:prstGeom>
        </p:spPr>
        <p:txBody>
          <a:bodyPr wrap="square">
            <a:spAutoFit/>
          </a:bodyPr>
          <a:lstStyle/>
          <a:p>
            <a:r>
              <a:rPr lang="en-US" dirty="0"/>
              <a:t>Sensitivity analysis is conducted to verify the </a:t>
            </a:r>
            <a:r>
              <a:rPr kumimoji="1" lang="en-MY" b="1" dirty="0">
                <a:solidFill>
                  <a:srgbClr val="FFFF00">
                    <a:alpha val="90000"/>
                  </a:srgbClr>
                </a:solidFill>
                <a:latin typeface="Century Gothic" pitchFamily="34" charset="0"/>
              </a:rPr>
              <a:t>robustness of the ranking </a:t>
            </a:r>
            <a:r>
              <a:rPr lang="en-US" dirty="0"/>
              <a:t>by each model (FAHP-TOPSIS, FAHP-MultiMOORA, FAHP-WASPAS) and further support the decision when selecting the final solution. </a:t>
            </a:r>
          </a:p>
          <a:p>
            <a:endParaRPr lang="en-US" dirty="0"/>
          </a:p>
          <a:p>
            <a:r>
              <a:rPr lang="en-US" dirty="0"/>
              <a:t>A </a:t>
            </a:r>
            <a:r>
              <a:rPr kumimoji="1" lang="en-MY" b="1" dirty="0">
                <a:solidFill>
                  <a:srgbClr val="FFFF00">
                    <a:alpha val="90000"/>
                  </a:srgbClr>
                </a:solidFill>
                <a:latin typeface="Century Gothic" pitchFamily="34" charset="0"/>
              </a:rPr>
              <a:t>sensitivity analysis pattern </a:t>
            </a:r>
            <a:r>
              <a:rPr lang="en-US" dirty="0"/>
              <a:t>is devised to conduct the analysis. In this pattern all other criteria values are kept intact and values to two criteria are interchanged. Then ranking is calculated again to analyze the impact of changing criteria weights. </a:t>
            </a:r>
          </a:p>
        </p:txBody>
      </p:sp>
    </p:spTree>
    <p:extLst>
      <p:ext uri="{BB962C8B-B14F-4D97-AF65-F5344CB8AC3E}">
        <p14:creationId xmlns:p14="http://schemas.microsoft.com/office/powerpoint/2010/main" val="211119454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46262" y="462980"/>
            <a:ext cx="7425825" cy="4176464"/>
          </a:xfrm>
          <a:prstGeom prst="rect">
            <a:avLst/>
          </a:prstGeom>
        </p:spPr>
      </p:pic>
      <p:pic>
        <p:nvPicPr>
          <p:cNvPr id="7" name="Picture 6"/>
          <p:cNvPicPr>
            <a:picLocks noChangeAspect="1"/>
          </p:cNvPicPr>
          <p:nvPr/>
        </p:nvPicPr>
        <p:blipFill>
          <a:blip r:embed="rId3"/>
          <a:stretch>
            <a:fillRect/>
          </a:stretch>
        </p:blipFill>
        <p:spPr>
          <a:xfrm>
            <a:off x="10151318" y="415448"/>
            <a:ext cx="7632847" cy="4192725"/>
          </a:xfrm>
          <a:prstGeom prst="rect">
            <a:avLst/>
          </a:prstGeom>
        </p:spPr>
      </p:pic>
      <p:pic>
        <p:nvPicPr>
          <p:cNvPr id="8" name="Picture 7"/>
          <p:cNvPicPr>
            <a:picLocks noChangeAspect="1"/>
          </p:cNvPicPr>
          <p:nvPr/>
        </p:nvPicPr>
        <p:blipFill>
          <a:blip r:embed="rId4"/>
          <a:stretch>
            <a:fillRect/>
          </a:stretch>
        </p:blipFill>
        <p:spPr>
          <a:xfrm>
            <a:off x="5614814" y="5431532"/>
            <a:ext cx="6624736" cy="4022444"/>
          </a:xfrm>
          <a:prstGeom prst="rect">
            <a:avLst/>
          </a:prstGeom>
        </p:spPr>
      </p:pic>
      <p:sp>
        <p:nvSpPr>
          <p:cNvPr id="9" name="正方形/長方形 9"/>
          <p:cNvSpPr/>
          <p:nvPr/>
        </p:nvSpPr>
        <p:spPr>
          <a:xfrm>
            <a:off x="670890" y="474748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Sensitivity analysis (FAHP-TOPSIS)</a:t>
            </a:r>
            <a:endParaRPr lang="en-MY" sz="2000" b="1" dirty="0"/>
          </a:p>
        </p:txBody>
      </p:sp>
      <p:sp>
        <p:nvSpPr>
          <p:cNvPr id="12" name="正方形/長方形 9"/>
          <p:cNvSpPr/>
          <p:nvPr/>
        </p:nvSpPr>
        <p:spPr>
          <a:xfrm>
            <a:off x="10151318" y="4708255"/>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Sensitivity analysis (FAHP-MMOORA)</a:t>
            </a:r>
            <a:endParaRPr lang="en-MY" sz="2000" b="1" dirty="0"/>
          </a:p>
        </p:txBody>
      </p:sp>
      <p:sp>
        <p:nvSpPr>
          <p:cNvPr id="13" name="正方形/長方形 9"/>
          <p:cNvSpPr/>
          <p:nvPr/>
        </p:nvSpPr>
        <p:spPr>
          <a:xfrm>
            <a:off x="5614814" y="9520304"/>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Sensitivity analysis (FAHP-WASPAS)</a:t>
            </a:r>
            <a:endParaRPr lang="en-MY" sz="2000" b="1" dirty="0"/>
          </a:p>
        </p:txBody>
      </p:sp>
    </p:spTree>
    <p:extLst>
      <p:ext uri="{BB962C8B-B14F-4D97-AF65-F5344CB8AC3E}">
        <p14:creationId xmlns:p14="http://schemas.microsoft.com/office/powerpoint/2010/main" val="41133237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679A-685F-4CEE-9099-D8A7434F45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B901BCD-9E34-4761-B41A-6DFB1D646D3B}"/>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8A7383DA-A413-45B7-A89B-C7D36E8EC1A1}"/>
              </a:ext>
            </a:extLst>
          </p:cNvPr>
          <p:cNvSpPr>
            <a:spLocks noGrp="1"/>
          </p:cNvSpPr>
          <p:nvPr>
            <p:ph type="body" sz="quarter" idx="17"/>
          </p:nvPr>
        </p:nvSpPr>
        <p:spPr/>
        <p:txBody>
          <a:bodyPr/>
          <a:lstStyle/>
          <a:p>
            <a:endParaRPr lang="en-US"/>
          </a:p>
        </p:txBody>
      </p:sp>
      <p:pic>
        <p:nvPicPr>
          <p:cNvPr id="5" name="Picture 4">
            <a:extLst>
              <a:ext uri="{FF2B5EF4-FFF2-40B4-BE49-F238E27FC236}">
                <a16:creationId xmlns:a16="http://schemas.microsoft.com/office/drawing/2014/main" id="{4098DAB2-D682-45E5-B338-43516354F214}"/>
              </a:ext>
            </a:extLst>
          </p:cNvPr>
          <p:cNvPicPr>
            <a:picLocks noChangeAspect="1"/>
          </p:cNvPicPr>
          <p:nvPr/>
        </p:nvPicPr>
        <p:blipFill>
          <a:blip r:embed="rId2"/>
          <a:stretch>
            <a:fillRect/>
          </a:stretch>
        </p:blipFill>
        <p:spPr>
          <a:xfrm>
            <a:off x="952595" y="1298501"/>
            <a:ext cx="6638925" cy="4953000"/>
          </a:xfrm>
          <a:prstGeom prst="rect">
            <a:avLst/>
          </a:prstGeom>
        </p:spPr>
      </p:pic>
      <p:pic>
        <p:nvPicPr>
          <p:cNvPr id="7" name="Picture 6">
            <a:extLst>
              <a:ext uri="{FF2B5EF4-FFF2-40B4-BE49-F238E27FC236}">
                <a16:creationId xmlns:a16="http://schemas.microsoft.com/office/drawing/2014/main" id="{C11F41FA-4BE5-4742-8783-4093729B4930}"/>
              </a:ext>
            </a:extLst>
          </p:cNvPr>
          <p:cNvPicPr>
            <a:picLocks noChangeAspect="1"/>
          </p:cNvPicPr>
          <p:nvPr/>
        </p:nvPicPr>
        <p:blipFill>
          <a:blip r:embed="rId3"/>
          <a:stretch>
            <a:fillRect/>
          </a:stretch>
        </p:blipFill>
        <p:spPr>
          <a:xfrm>
            <a:off x="6380202" y="3356325"/>
            <a:ext cx="5525173" cy="5162550"/>
          </a:xfrm>
          <a:prstGeom prst="rect">
            <a:avLst/>
          </a:prstGeom>
        </p:spPr>
      </p:pic>
      <p:pic>
        <p:nvPicPr>
          <p:cNvPr id="6" name="Picture 5">
            <a:extLst>
              <a:ext uri="{FF2B5EF4-FFF2-40B4-BE49-F238E27FC236}">
                <a16:creationId xmlns:a16="http://schemas.microsoft.com/office/drawing/2014/main" id="{7AD9FAAF-89B3-4D78-821C-B3EA0437DF33}"/>
              </a:ext>
            </a:extLst>
          </p:cNvPr>
          <p:cNvPicPr>
            <a:picLocks noChangeAspect="1"/>
          </p:cNvPicPr>
          <p:nvPr/>
        </p:nvPicPr>
        <p:blipFill>
          <a:blip r:embed="rId4"/>
          <a:stretch>
            <a:fillRect/>
          </a:stretch>
        </p:blipFill>
        <p:spPr>
          <a:xfrm>
            <a:off x="9498877" y="5672100"/>
            <a:ext cx="8677275" cy="4343400"/>
          </a:xfrm>
          <a:prstGeom prst="rect">
            <a:avLst/>
          </a:prstGeom>
        </p:spPr>
      </p:pic>
    </p:spTree>
    <p:extLst>
      <p:ext uri="{BB962C8B-B14F-4D97-AF65-F5344CB8AC3E}">
        <p14:creationId xmlns:p14="http://schemas.microsoft.com/office/powerpoint/2010/main" val="34475980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t>RESEARCH </a:t>
            </a:r>
            <a:r>
              <a:rPr lang="en-US" dirty="0">
                <a:solidFill>
                  <a:schemeClr val="accent1"/>
                </a:solidFill>
                <a:latin typeface="Bebas Neue Regular" pitchFamily="50" charset="0"/>
              </a:rPr>
              <a:t>Background</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a:t>
            </a:fld>
            <a:endParaRPr lang="en-US" dirty="0"/>
          </a:p>
        </p:txBody>
      </p:sp>
      <p:sp>
        <p:nvSpPr>
          <p:cNvPr id="28" name="テキスト プレースホルダー 27"/>
          <p:cNvSpPr>
            <a:spLocks noGrp="1"/>
          </p:cNvSpPr>
          <p:nvPr>
            <p:ph type="body" sz="quarter" idx="15"/>
          </p:nvPr>
        </p:nvSpPr>
        <p:spPr>
          <a:xfrm>
            <a:off x="1006302" y="1903140"/>
            <a:ext cx="16344031" cy="2304256"/>
          </a:xfrm>
        </p:spPr>
        <p:txBody>
          <a:bodyPr/>
          <a:lstStyle/>
          <a:p>
            <a:pPr algn="just">
              <a:spcBef>
                <a:spcPts val="0"/>
              </a:spcBef>
            </a:pPr>
            <a:r>
              <a:rPr kumimoji="1" lang="en-US" sz="2800" dirty="0">
                <a:solidFill>
                  <a:srgbClr val="FFFFFF">
                    <a:alpha val="90000"/>
                  </a:srgbClr>
                </a:solidFill>
                <a:latin typeface="Century Gothic" pitchFamily="34" charset="0"/>
              </a:rPr>
              <a:t>The competitive cloud computing market resulted in a large number of </a:t>
            </a:r>
            <a:r>
              <a:rPr kumimoji="1" lang="en-MY" sz="2800" b="1" dirty="0">
                <a:solidFill>
                  <a:srgbClr val="FFFF00">
                    <a:alpha val="90000"/>
                  </a:srgbClr>
                </a:solidFill>
                <a:latin typeface="Century Gothic" pitchFamily="34" charset="0"/>
              </a:rPr>
              <a:t>Functionally similar cloud services </a:t>
            </a:r>
            <a:r>
              <a:rPr kumimoji="1" lang="en-US" sz="2800" dirty="0">
                <a:solidFill>
                  <a:srgbClr val="FFFFFF">
                    <a:alpha val="90000"/>
                  </a:srgbClr>
                </a:solidFill>
                <a:latin typeface="Century Gothic" pitchFamily="34" charset="0"/>
              </a:rPr>
              <a:t>available over the internet. With the proliferation of services, efficient and accurate service selection based on user-specific requirements has become a significant challenge for decision makers and Cloud consumers </a:t>
            </a:r>
            <a:r>
              <a:rPr kumimoji="1" lang="en-US" sz="2000" dirty="0">
                <a:solidFill>
                  <a:srgbClr val="FFFFFF">
                    <a:alpha val="90000"/>
                  </a:srgbClr>
                </a:solidFill>
                <a:latin typeface="Century Gothic" pitchFamily="34" charset="0"/>
              </a:rPr>
              <a:t>(Sun, 2016; Qu Lie, 2015)</a:t>
            </a:r>
            <a:r>
              <a:rPr kumimoji="1" lang="en-US" sz="2800" dirty="0">
                <a:solidFill>
                  <a:srgbClr val="FFFFFF">
                    <a:alpha val="90000"/>
                  </a:srgbClr>
                </a:solidFill>
                <a:latin typeface="Century Gothic" pitchFamily="34" charset="0"/>
              </a:rPr>
              <a:t>.  Selection of the best candidate services among them, is not a straightforward task due to the influence of several non-functional characteristics </a:t>
            </a:r>
            <a:r>
              <a:rPr kumimoji="1" lang="en-US" sz="2000" dirty="0">
                <a:solidFill>
                  <a:srgbClr val="FFFFFF">
                    <a:alpha val="90000"/>
                  </a:srgbClr>
                </a:solidFill>
                <a:latin typeface="Century Gothic" pitchFamily="34" charset="0"/>
              </a:rPr>
              <a:t>(Garg, Versteeg, &amp; Buyya, 2013).</a:t>
            </a:r>
          </a:p>
          <a:p>
            <a:pPr algn="just">
              <a:spcBef>
                <a:spcPts val="0"/>
              </a:spcBef>
            </a:pPr>
            <a:r>
              <a:rPr kumimoji="1" lang="en-US" sz="2800" dirty="0">
                <a:solidFill>
                  <a:srgbClr val="FFFFFF">
                    <a:alpha val="90000"/>
                  </a:srgbClr>
                </a:solidFill>
                <a:latin typeface="Century Gothic" pitchFamily="34" charset="0"/>
              </a:rPr>
              <a:t>Numerous studies have explored this problem in several different ways including MCDM-based, optimization-based, Service description &amp; logic-based, QoS prediction, recommendation systems, reputation mechanisms, etc. </a:t>
            </a:r>
            <a:r>
              <a:rPr kumimoji="1" lang="en-US" sz="2000" dirty="0">
                <a:solidFill>
                  <a:srgbClr val="FFFFFF">
                    <a:alpha val="90000"/>
                  </a:srgbClr>
                </a:solidFill>
                <a:latin typeface="Century Gothic" pitchFamily="34" charset="0"/>
              </a:rPr>
              <a:t>(Ma et al., 2016; L. Sun et al., 2014). </a:t>
            </a:r>
          </a:p>
          <a:p>
            <a:pPr>
              <a:spcBef>
                <a:spcPts val="0"/>
              </a:spcBef>
            </a:pPr>
            <a:endParaRPr kumimoji="1" lang="en-US" sz="3200" dirty="0">
              <a:solidFill>
                <a:srgbClr val="FFFFFF">
                  <a:alpha val="90000"/>
                </a:srgbClr>
              </a:solidFill>
              <a:latin typeface="Century Gothic" pitchFamily="34"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rcRect l="5559" r="5559"/>
          <a:stretch>
            <a:fillRect/>
          </a:stretch>
        </p:blipFill>
        <p:spPr bwMode="auto">
          <a:xfrm>
            <a:off x="4750718" y="5863580"/>
            <a:ext cx="10009112" cy="4423420"/>
          </a:xfrm>
          <a:prstGeom prst="rect">
            <a:avLst/>
          </a:prstGeom>
          <a:noFill/>
          <a:ln w="9525">
            <a:noFill/>
            <a:miter lim="800000"/>
            <a:headEnd/>
            <a:tailEnd/>
          </a:ln>
        </p:spPr>
      </p:pic>
    </p:spTree>
    <p:extLst>
      <p:ext uri="{BB962C8B-B14F-4D97-AF65-F5344CB8AC3E}">
        <p14:creationId xmlns:p14="http://schemas.microsoft.com/office/powerpoint/2010/main" val="21138385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678" y="1600201"/>
            <a:ext cx="16696828" cy="1212056"/>
          </a:xfrm>
        </p:spPr>
        <p:txBody>
          <a:bodyPr>
            <a:normAutofit fontScale="90000"/>
          </a:bodyPr>
          <a:lstStyle/>
          <a:p>
            <a:r>
              <a:rPr lang="en-US" sz="6600" dirty="0"/>
              <a:t>2. Scientific workflow scheduling (SWFS) in Federated Cloud Environments</a:t>
            </a:r>
          </a:p>
        </p:txBody>
      </p:sp>
      <p:sp>
        <p:nvSpPr>
          <p:cNvPr id="3" name="Content Placeholder 2"/>
          <p:cNvSpPr>
            <a:spLocks noGrp="1"/>
          </p:cNvSpPr>
          <p:nvPr>
            <p:ph idx="1"/>
          </p:nvPr>
        </p:nvSpPr>
        <p:spPr>
          <a:xfrm>
            <a:off x="794792" y="4362907"/>
            <a:ext cx="16696828" cy="5143500"/>
          </a:xfrm>
        </p:spPr>
        <p:txBody>
          <a:bodyPr>
            <a:normAutofit/>
          </a:bodyPr>
          <a:lstStyle/>
          <a:p>
            <a:pPr lvl="0"/>
            <a:r>
              <a:rPr lang="en-US" sz="3200" dirty="0"/>
              <a:t>Scientific workflow scheduling (SWFS) and task scheduling in cloud computing has recently attained considerable attention of research community.</a:t>
            </a:r>
          </a:p>
          <a:p>
            <a:pPr lvl="0"/>
            <a:r>
              <a:rPr lang="en-US" sz="3200" dirty="0">
                <a:solidFill>
                  <a:srgbClr val="FFFF00"/>
                </a:solidFill>
              </a:rPr>
              <a:t>Job scheduling is a traditional way </a:t>
            </a:r>
            <a:r>
              <a:rPr lang="en-US" sz="3200" dirty="0"/>
              <a:t>of scheduling that handles dependency among the submitted jobs.</a:t>
            </a:r>
          </a:p>
          <a:p>
            <a:pPr lvl="0"/>
            <a:endParaRPr lang="en-US" sz="3200" dirty="0"/>
          </a:p>
          <a:p>
            <a:pPr lvl="0"/>
            <a:r>
              <a:rPr lang="en-US" sz="3200" dirty="0"/>
              <a:t>In contrast, SWFS aims at mapping and managing the </a:t>
            </a:r>
            <a:r>
              <a:rPr lang="en-US" sz="3200" dirty="0">
                <a:solidFill>
                  <a:srgbClr val="FFFF00"/>
                </a:solidFill>
              </a:rPr>
              <a:t>execution of inter-dependent</a:t>
            </a:r>
            <a:r>
              <a:rPr lang="en-US" sz="3200" dirty="0"/>
              <a:t> (Precedence constraints) tasks on shared resources for applications with high complexity.</a:t>
            </a:r>
          </a:p>
          <a:p>
            <a:endParaRPr lang="en-US" dirty="0"/>
          </a:p>
        </p:txBody>
      </p:sp>
      <p:sp>
        <p:nvSpPr>
          <p:cNvPr id="5" name="Slide Number Placeholder 4"/>
          <p:cNvSpPr>
            <a:spLocks noGrp="1"/>
          </p:cNvSpPr>
          <p:nvPr>
            <p:ph type="sldNum" sz="quarter" idx="12"/>
          </p:nvPr>
        </p:nvSpPr>
        <p:spPr/>
        <p:txBody>
          <a:bodyPr/>
          <a:lstStyle/>
          <a:p>
            <a:fld id="{7DC1BBB0-96F0-4077-A278-0F3FB5C104D3}" type="slidenum">
              <a:rPr lang="en-US" smtClean="0"/>
              <a:t>20</a:t>
            </a:fld>
            <a:endParaRPr lang="en-US"/>
          </a:p>
        </p:txBody>
      </p:sp>
    </p:spTree>
    <p:extLst>
      <p:ext uri="{BB962C8B-B14F-4D97-AF65-F5344CB8AC3E}">
        <p14:creationId xmlns:p14="http://schemas.microsoft.com/office/powerpoint/2010/main" val="146612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742" y="1600201"/>
            <a:ext cx="14866764" cy="1212056"/>
          </a:xfrm>
        </p:spPr>
        <p:txBody>
          <a:bodyPr>
            <a:normAutofit/>
          </a:bodyPr>
          <a:lstStyle/>
          <a:p>
            <a:r>
              <a:rPr lang="en-US" sz="6600" b="1" dirty="0">
                <a:latin typeface="Century Gothic" panose="020B0502020202020204" pitchFamily="34" charset="0"/>
              </a:rPr>
              <a:t>Problem Statement (2/3):</a:t>
            </a:r>
            <a:endParaRPr lang="en-US" sz="6600" dirty="0"/>
          </a:p>
        </p:txBody>
      </p:sp>
      <p:sp>
        <p:nvSpPr>
          <p:cNvPr id="3" name="Content Placeholder 2"/>
          <p:cNvSpPr>
            <a:spLocks noGrp="1"/>
          </p:cNvSpPr>
          <p:nvPr>
            <p:ph idx="1"/>
          </p:nvPr>
        </p:nvSpPr>
        <p:spPr>
          <a:xfrm>
            <a:off x="790278" y="3086100"/>
            <a:ext cx="16692946" cy="6858000"/>
          </a:xfrm>
        </p:spPr>
        <p:txBody>
          <a:bodyPr>
            <a:normAutofit/>
          </a:bodyPr>
          <a:lstStyle/>
          <a:p>
            <a:r>
              <a:rPr lang="en-US" sz="3200" dirty="0"/>
              <a:t>Benefiting from scalable resources and virtualization technologies, federated cloud has emerged as a promising solution to process large-scale scientific applications for users in a pay-per-use manner.</a:t>
            </a:r>
          </a:p>
          <a:p>
            <a:endParaRPr lang="en-US" sz="3200" dirty="0"/>
          </a:p>
          <a:p>
            <a:r>
              <a:rPr lang="en-US" sz="3200" dirty="0"/>
              <a:t>However, considering the complexity of resource configuration and deployment in federated cloud, </a:t>
            </a:r>
            <a:r>
              <a:rPr lang="en-US" sz="3200" dirty="0">
                <a:solidFill>
                  <a:srgbClr val="FFFF00"/>
                </a:solidFill>
              </a:rPr>
              <a:t>existing workflow scheduling algorithms </a:t>
            </a:r>
            <a:r>
              <a:rPr lang="en-US" sz="3200" dirty="0">
                <a:solidFill>
                  <a:schemeClr val="bg1"/>
                </a:solidFill>
              </a:rPr>
              <a:t>designed for single cloud systems are</a:t>
            </a:r>
            <a:r>
              <a:rPr lang="en-US" sz="3200" dirty="0">
                <a:solidFill>
                  <a:srgbClr val="FFFF00"/>
                </a:solidFill>
              </a:rPr>
              <a:t> not scalable to federated cloud environment.</a:t>
            </a:r>
          </a:p>
          <a:p>
            <a:endParaRPr lang="en-US" sz="3200" dirty="0"/>
          </a:p>
          <a:p>
            <a:r>
              <a:rPr lang="en-US" sz="3200" dirty="0"/>
              <a:t>In contrast to single cloud environments where multitude of scheduling solutions exist,</a:t>
            </a:r>
            <a:r>
              <a:rPr lang="en-US" sz="3200" baseline="-25000" dirty="0"/>
              <a:t> </a:t>
            </a:r>
            <a:r>
              <a:rPr lang="en-US" sz="3200" dirty="0"/>
              <a:t>SWFS solutions for federated cloud are rather scarce. None of these SWFS solutions for federated cloud have yet considered, </a:t>
            </a:r>
            <a:r>
              <a:rPr lang="en-US" sz="3200" dirty="0">
                <a:solidFill>
                  <a:srgbClr val="FFFF00"/>
                </a:solidFill>
              </a:rPr>
              <a:t>dynamic workload distribution, energy consumption and dependability constraints</a:t>
            </a:r>
            <a:r>
              <a:rPr lang="en-US" sz="3200" dirty="0"/>
              <a:t>. </a:t>
            </a:r>
          </a:p>
          <a:p>
            <a:endParaRPr lang="en-US" dirty="0"/>
          </a:p>
        </p:txBody>
      </p:sp>
      <p:sp>
        <p:nvSpPr>
          <p:cNvPr id="5" name="Slide Number Placeholder 4"/>
          <p:cNvSpPr>
            <a:spLocks noGrp="1"/>
          </p:cNvSpPr>
          <p:nvPr>
            <p:ph type="sldNum" sz="quarter" idx="12"/>
          </p:nvPr>
        </p:nvSpPr>
        <p:spPr/>
        <p:txBody>
          <a:bodyPr/>
          <a:lstStyle/>
          <a:p>
            <a:fld id="{7DC1BBB0-96F0-4077-A278-0F3FB5C104D3}" type="slidenum">
              <a:rPr lang="en-US" smtClean="0"/>
              <a:t>21</a:t>
            </a:fld>
            <a:endParaRPr lang="en-US"/>
          </a:p>
        </p:txBody>
      </p:sp>
    </p:spTree>
    <p:extLst>
      <p:ext uri="{BB962C8B-B14F-4D97-AF65-F5344CB8AC3E}">
        <p14:creationId xmlns:p14="http://schemas.microsoft.com/office/powerpoint/2010/main" val="276419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743" y="1485901"/>
            <a:ext cx="14674202" cy="1288256"/>
          </a:xfrm>
        </p:spPr>
        <p:txBody>
          <a:bodyPr>
            <a:normAutofit/>
          </a:bodyPr>
          <a:lstStyle/>
          <a:p>
            <a:r>
              <a:rPr lang="en-US" sz="7200" b="1">
                <a:latin typeface="Century Gothic" panose="020B0502020202020204" pitchFamily="34" charset="0"/>
              </a:rPr>
              <a:t>Problem Statement(3/3):</a:t>
            </a:r>
            <a:endParaRPr lang="en-US" sz="7200" dirty="0"/>
          </a:p>
        </p:txBody>
      </p:sp>
      <p:sp>
        <p:nvSpPr>
          <p:cNvPr id="3" name="Content Placeholder 2"/>
          <p:cNvSpPr>
            <a:spLocks noGrp="1"/>
          </p:cNvSpPr>
          <p:nvPr>
            <p:ph idx="1"/>
          </p:nvPr>
        </p:nvSpPr>
        <p:spPr>
          <a:xfrm>
            <a:off x="2170906" y="3086100"/>
            <a:ext cx="15430500" cy="3771900"/>
          </a:xfrm>
        </p:spPr>
        <p:txBody>
          <a:bodyPr>
            <a:noAutofit/>
          </a:bodyPr>
          <a:lstStyle/>
          <a:p>
            <a:r>
              <a:rPr lang="en-US" sz="3200" dirty="0"/>
              <a:t>However, its hard to design an optimal scheduler that satisfy multiple conflicting criteria simultaneously (Such as varying cost and execution time).</a:t>
            </a:r>
          </a:p>
          <a:p>
            <a:r>
              <a:rPr lang="en-US" sz="3200" dirty="0"/>
              <a:t>To address this issue: </a:t>
            </a:r>
          </a:p>
          <a:p>
            <a:pPr lvl="1"/>
            <a:r>
              <a:rPr lang="en-US" sz="3200" dirty="0"/>
              <a:t>There is a need to </a:t>
            </a:r>
            <a:r>
              <a:rPr lang="en-US" sz="3200" dirty="0">
                <a:solidFill>
                  <a:srgbClr val="FFFF00"/>
                </a:solidFill>
              </a:rPr>
              <a:t>design a scalable and optimal scheduler </a:t>
            </a:r>
            <a:r>
              <a:rPr lang="en-US" sz="3200" dirty="0"/>
              <a:t>that will effectively map workflow tasks on to available computational resources (VM) while considering the </a:t>
            </a:r>
            <a:r>
              <a:rPr lang="en-US" sz="3200" dirty="0">
                <a:solidFill>
                  <a:srgbClr val="FFFF00"/>
                </a:solidFill>
              </a:rPr>
              <a:t>multiple conflicting criteria </a:t>
            </a:r>
            <a:r>
              <a:rPr lang="en-US" sz="3200" dirty="0"/>
              <a:t>simultaneously. </a:t>
            </a:r>
          </a:p>
          <a:p>
            <a:endParaRPr lang="en-US" sz="3200" dirty="0"/>
          </a:p>
          <a:p>
            <a:endParaRPr lang="en-US" sz="3200" dirty="0"/>
          </a:p>
        </p:txBody>
      </p:sp>
      <p:sp>
        <p:nvSpPr>
          <p:cNvPr id="4" name="Slide Number Placeholder 3"/>
          <p:cNvSpPr>
            <a:spLocks noGrp="1"/>
          </p:cNvSpPr>
          <p:nvPr>
            <p:ph type="sldNum" sz="quarter" idx="12"/>
          </p:nvPr>
        </p:nvSpPr>
        <p:spPr/>
        <p:txBody>
          <a:bodyPr/>
          <a:lstStyle/>
          <a:p>
            <a:fld id="{7DC1BBB0-96F0-4077-A278-0F3FB5C104D3}" type="slidenum">
              <a:rPr lang="en-US" smtClean="0"/>
              <a:t>22</a:t>
            </a:fld>
            <a:endParaRPr lang="en-US"/>
          </a:p>
        </p:txBody>
      </p:sp>
    </p:spTree>
    <p:extLst>
      <p:ext uri="{BB962C8B-B14F-4D97-AF65-F5344CB8AC3E}">
        <p14:creationId xmlns:p14="http://schemas.microsoft.com/office/powerpoint/2010/main" val="249539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BA13-657B-4A2F-8A6B-D93E97F0807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ED67A88-46B0-427E-A4BD-BD103D9E7698}"/>
              </a:ext>
            </a:extLst>
          </p:cNvPr>
          <p:cNvPicPr>
            <a:picLocks noGrp="1" noChangeAspect="1"/>
          </p:cNvPicPr>
          <p:nvPr>
            <p:ph idx="1"/>
          </p:nvPr>
        </p:nvPicPr>
        <p:blipFill>
          <a:blip r:embed="rId2"/>
          <a:stretch>
            <a:fillRect/>
          </a:stretch>
        </p:blipFill>
        <p:spPr>
          <a:xfrm>
            <a:off x="5110758" y="469803"/>
            <a:ext cx="9073008" cy="9347393"/>
          </a:xfrm>
          <a:prstGeom prst="rect">
            <a:avLst/>
          </a:prstGeom>
        </p:spPr>
      </p:pic>
    </p:spTree>
    <p:extLst>
      <p:ext uri="{BB962C8B-B14F-4D97-AF65-F5344CB8AC3E}">
        <p14:creationId xmlns:p14="http://schemas.microsoft.com/office/powerpoint/2010/main" val="171550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108863" y="3958407"/>
            <a:ext cx="5830838" cy="1288256"/>
          </a:xfrm>
        </p:spPr>
        <p:txBody>
          <a:bodyPr>
            <a:normAutofit/>
          </a:bodyPr>
          <a:lstStyle/>
          <a:p>
            <a:pPr algn="l"/>
            <a:r>
              <a:rPr lang="en-US" sz="3200" b="1" dirty="0">
                <a:latin typeface="Century Gothic" panose="020B0502020202020204" pitchFamily="34" charset="0"/>
              </a:rPr>
              <a:t>Architecture</a:t>
            </a:r>
            <a:endParaRPr lang="en-US" sz="3200" dirty="0"/>
          </a:p>
        </p:txBody>
      </p:sp>
      <p:sp>
        <p:nvSpPr>
          <p:cNvPr id="4" name="Slide Number Placeholder 3"/>
          <p:cNvSpPr>
            <a:spLocks noGrp="1"/>
          </p:cNvSpPr>
          <p:nvPr>
            <p:ph type="sldNum" sz="quarter" idx="12"/>
          </p:nvPr>
        </p:nvSpPr>
        <p:spPr/>
        <p:txBody>
          <a:bodyPr/>
          <a:lstStyle/>
          <a:p>
            <a:fld id="{7DC1BBB0-96F0-4077-A278-0F3FB5C104D3}" type="slidenum">
              <a:rPr lang="en-US" smtClean="0"/>
              <a:t>24</a:t>
            </a:fld>
            <a:endParaRPr lang="en-US"/>
          </a:p>
        </p:txBody>
      </p:sp>
      <p:pic>
        <p:nvPicPr>
          <p:cNvPr id="59" name="Content Placeholder 58">
            <a:extLst>
              <a:ext uri="{FF2B5EF4-FFF2-40B4-BE49-F238E27FC236}">
                <a16:creationId xmlns:a16="http://schemas.microsoft.com/office/drawing/2014/main" id="{6919AB2E-3AF6-4773-902E-E16B98F61F72}"/>
              </a:ext>
            </a:extLst>
          </p:cNvPr>
          <p:cNvPicPr>
            <a:picLocks noGrp="1" noChangeAspect="1"/>
          </p:cNvPicPr>
          <p:nvPr>
            <p:ph idx="1"/>
          </p:nvPr>
        </p:nvPicPr>
        <p:blipFill>
          <a:blip r:embed="rId2"/>
          <a:stretch>
            <a:fillRect/>
          </a:stretch>
        </p:blipFill>
        <p:spPr>
          <a:xfrm>
            <a:off x="3598590" y="1047163"/>
            <a:ext cx="11521280" cy="8757666"/>
          </a:xfrm>
          <a:prstGeom prst="rect">
            <a:avLst/>
          </a:prstGeom>
        </p:spPr>
      </p:pic>
    </p:spTree>
    <p:extLst>
      <p:ext uri="{BB962C8B-B14F-4D97-AF65-F5344CB8AC3E}">
        <p14:creationId xmlns:p14="http://schemas.microsoft.com/office/powerpoint/2010/main" val="411487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EF5437-2E2A-4AB1-9CFF-E7D25382C02B}"/>
              </a:ext>
            </a:extLst>
          </p:cNvPr>
          <p:cNvPicPr>
            <a:picLocks noChangeAspect="1"/>
          </p:cNvPicPr>
          <p:nvPr/>
        </p:nvPicPr>
        <p:blipFill>
          <a:blip r:embed="rId2"/>
          <a:stretch>
            <a:fillRect/>
          </a:stretch>
        </p:blipFill>
        <p:spPr>
          <a:xfrm>
            <a:off x="2006526" y="296602"/>
            <a:ext cx="15129567" cy="9599426"/>
          </a:xfrm>
          <a:prstGeom prst="rect">
            <a:avLst/>
          </a:prstGeom>
        </p:spPr>
      </p:pic>
      <p:sp>
        <p:nvSpPr>
          <p:cNvPr id="10" name="Title 1">
            <a:extLst>
              <a:ext uri="{FF2B5EF4-FFF2-40B4-BE49-F238E27FC236}">
                <a16:creationId xmlns:a16="http://schemas.microsoft.com/office/drawing/2014/main" id="{81DE7FD9-18BF-4DD8-B060-E82B8C753D36}"/>
              </a:ext>
            </a:extLst>
          </p:cNvPr>
          <p:cNvSpPr>
            <a:spLocks noGrp="1"/>
          </p:cNvSpPr>
          <p:nvPr>
            <p:ph type="title"/>
          </p:nvPr>
        </p:nvSpPr>
        <p:spPr>
          <a:xfrm rot="16200000">
            <a:off x="-1553021" y="4246439"/>
            <a:ext cx="5830838" cy="1288256"/>
          </a:xfrm>
        </p:spPr>
        <p:txBody>
          <a:bodyPr>
            <a:normAutofit/>
          </a:bodyPr>
          <a:lstStyle/>
          <a:p>
            <a:pPr algn="l"/>
            <a:r>
              <a:rPr lang="en-US" sz="3200" b="1" dirty="0">
                <a:latin typeface="Century Gothic" panose="020B0502020202020204" pitchFamily="34" charset="0"/>
              </a:rPr>
              <a:t>Step-wise Procedure</a:t>
            </a:r>
            <a:endParaRPr lang="en-US" sz="3200" dirty="0"/>
          </a:p>
        </p:txBody>
      </p:sp>
    </p:spTree>
    <p:extLst>
      <p:ext uri="{BB962C8B-B14F-4D97-AF65-F5344CB8AC3E}">
        <p14:creationId xmlns:p14="http://schemas.microsoft.com/office/powerpoint/2010/main" val="106214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D00B-337A-4624-A640-9CE030525A0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DCA1C84-6273-4C53-A9BA-E0888EDCC554}"/>
              </a:ext>
            </a:extLst>
          </p:cNvPr>
          <p:cNvPicPr>
            <a:picLocks noGrp="1" noChangeAspect="1"/>
          </p:cNvPicPr>
          <p:nvPr>
            <p:ph idx="1"/>
          </p:nvPr>
        </p:nvPicPr>
        <p:blipFill>
          <a:blip r:embed="rId2"/>
          <a:stretch>
            <a:fillRect/>
          </a:stretch>
        </p:blipFill>
        <p:spPr>
          <a:xfrm>
            <a:off x="1222326" y="246956"/>
            <a:ext cx="9217024" cy="9521948"/>
          </a:xfrm>
          <a:prstGeom prst="rect">
            <a:avLst/>
          </a:prstGeom>
        </p:spPr>
      </p:pic>
      <p:pic>
        <p:nvPicPr>
          <p:cNvPr id="6" name="Picture 5">
            <a:extLst>
              <a:ext uri="{FF2B5EF4-FFF2-40B4-BE49-F238E27FC236}">
                <a16:creationId xmlns:a16="http://schemas.microsoft.com/office/drawing/2014/main" id="{D12C55D1-C6D9-40D0-A3E9-41E3FB6E39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67329" y="2839244"/>
            <a:ext cx="6556917" cy="4032448"/>
          </a:xfrm>
          <a:prstGeom prst="rect">
            <a:avLst/>
          </a:prstGeom>
          <a:solidFill>
            <a:schemeClr val="dk1">
              <a:tint val="20000"/>
            </a:schemeClr>
          </a:solidFill>
        </p:spPr>
      </p:pic>
    </p:spTree>
    <p:extLst>
      <p:ext uri="{BB962C8B-B14F-4D97-AF65-F5344CB8AC3E}">
        <p14:creationId xmlns:p14="http://schemas.microsoft.com/office/powerpoint/2010/main" val="18302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63DAB-444D-4BCA-86EE-9174D7F78310}"/>
              </a:ext>
            </a:extLst>
          </p:cNvPr>
          <p:cNvSpPr>
            <a:spLocks noGrp="1"/>
          </p:cNvSpPr>
          <p:nvPr>
            <p:ph type="title"/>
          </p:nvPr>
        </p:nvSpPr>
        <p:spPr/>
        <p:txBody>
          <a:bodyPr/>
          <a:lstStyle/>
          <a:p>
            <a:endParaRPr lang="en-US"/>
          </a:p>
        </p:txBody>
      </p:sp>
      <p:sp>
        <p:nvSpPr>
          <p:cNvPr id="5" name="Content Placeholder 2">
            <a:extLst>
              <a:ext uri="{FF2B5EF4-FFF2-40B4-BE49-F238E27FC236}">
                <a16:creationId xmlns:a16="http://schemas.microsoft.com/office/drawing/2014/main" id="{F708D0FE-4C6E-4AFE-B0BF-9D7E108C9851}"/>
              </a:ext>
            </a:extLst>
          </p:cNvPr>
          <p:cNvSpPr txBox="1">
            <a:spLocks noGrp="1"/>
          </p:cNvSpPr>
          <p:nvPr>
            <p:ph idx="1"/>
          </p:nvPr>
        </p:nvSpPr>
        <p:spPr>
          <a:xfrm>
            <a:off x="914400" y="1830388"/>
            <a:ext cx="16457613" cy="7359650"/>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None/>
            </a:pPr>
            <a:r>
              <a:rPr lang="en-US" sz="2400" b="1" dirty="0" err="1">
                <a:latin typeface="Century Gothic" panose="020B0502020202020204" pitchFamily="34" charset="0"/>
              </a:rPr>
              <a:t>Makespan</a:t>
            </a:r>
            <a:r>
              <a:rPr lang="en-US" sz="2400" b="1" dirty="0">
                <a:latin typeface="Century Gothic" panose="020B0502020202020204" pitchFamily="34" charset="0"/>
              </a:rPr>
              <a:t>:</a:t>
            </a:r>
          </a:p>
          <a:p>
            <a:pPr marL="0" indent="0">
              <a:buNone/>
            </a:pPr>
            <a:endParaRPr lang="en-US" sz="2400" dirty="0">
              <a:latin typeface="Century Gothic" panose="020B0502020202020204" pitchFamily="34" charset="0"/>
            </a:endParaRPr>
          </a:p>
          <a:p>
            <a:pPr marL="0" indent="0">
              <a:buNone/>
            </a:pPr>
            <a:endParaRPr lang="en-US" sz="2400" dirty="0">
              <a:latin typeface="Century Gothic" panose="020B0502020202020204" pitchFamily="34" charset="0"/>
            </a:endParaRPr>
          </a:p>
          <a:p>
            <a:pPr marL="0" indent="0">
              <a:buNone/>
            </a:pPr>
            <a:r>
              <a:rPr lang="en-US" sz="2400" b="1" dirty="0">
                <a:latin typeface="Century Gothic" panose="020B0502020202020204" pitchFamily="34" charset="0"/>
              </a:rPr>
              <a:t>Execution Cost:</a:t>
            </a:r>
          </a:p>
          <a:p>
            <a:pPr marL="0" indent="0">
              <a:buNone/>
            </a:pPr>
            <a:endParaRPr lang="en-US" sz="2400" dirty="0">
              <a:latin typeface="Century Gothic" panose="020B0502020202020204" pitchFamily="34" charset="0"/>
            </a:endParaRPr>
          </a:p>
          <a:p>
            <a:pPr marL="0" indent="0">
              <a:buNone/>
            </a:pPr>
            <a:endParaRPr lang="en-US" sz="2400" dirty="0">
              <a:latin typeface="Century Gothic" panose="020B0502020202020204" pitchFamily="34" charset="0"/>
            </a:endParaRPr>
          </a:p>
          <a:p>
            <a:pPr marL="0" indent="0">
              <a:buNone/>
            </a:pPr>
            <a:endParaRPr lang="en-US" sz="2400" dirty="0">
              <a:latin typeface="Century Gothic" panose="020B0502020202020204" pitchFamily="34" charset="0"/>
            </a:endParaRPr>
          </a:p>
          <a:p>
            <a:pPr marL="0" indent="0">
              <a:buNone/>
            </a:pPr>
            <a:endParaRPr lang="en-US" sz="2400" dirty="0">
              <a:latin typeface="Century Gothic" panose="020B0502020202020204" pitchFamily="34" charset="0"/>
            </a:endParaRPr>
          </a:p>
          <a:p>
            <a:pPr marL="0" indent="0">
              <a:buNone/>
            </a:pPr>
            <a:endParaRPr lang="en-US" sz="2400" dirty="0">
              <a:latin typeface="Century Gothic" panose="020B0502020202020204" pitchFamily="34" charset="0"/>
            </a:endParaRPr>
          </a:p>
          <a:p>
            <a:pPr marL="0" indent="0">
              <a:buNone/>
            </a:pPr>
            <a:r>
              <a:rPr lang="en-US" sz="2400" b="1" dirty="0">
                <a:latin typeface="Century Gothic" panose="020B0502020202020204" pitchFamily="34" charset="0"/>
              </a:rPr>
              <a:t>Objective function</a:t>
            </a:r>
            <a:r>
              <a:rPr lang="en-US" sz="2400" dirty="0">
                <a:latin typeface="Century Gothic" panose="020B0502020202020204" pitchFamily="34" charset="0"/>
              </a:rPr>
              <a:t>:</a:t>
            </a:r>
          </a:p>
          <a:p>
            <a:pPr marL="0" indent="0">
              <a:buNone/>
            </a:pPr>
            <a:endParaRPr lang="en-US" sz="2400" dirty="0">
              <a:latin typeface="Century Gothic" panose="020B0502020202020204" pitchFamily="34" charset="0"/>
            </a:endParaRPr>
          </a:p>
        </p:txBody>
      </p:sp>
      <p:pic>
        <p:nvPicPr>
          <p:cNvPr id="7" name="Picture 6">
            <a:extLst>
              <a:ext uri="{FF2B5EF4-FFF2-40B4-BE49-F238E27FC236}">
                <a16:creationId xmlns:a16="http://schemas.microsoft.com/office/drawing/2014/main" id="{9286F59E-F14D-4291-84F6-1F3D7126CB34}"/>
              </a:ext>
            </a:extLst>
          </p:cNvPr>
          <p:cNvPicPr>
            <a:picLocks noChangeAspect="1"/>
          </p:cNvPicPr>
          <p:nvPr/>
        </p:nvPicPr>
        <p:blipFill>
          <a:blip r:embed="rId2"/>
          <a:stretch>
            <a:fillRect/>
          </a:stretch>
        </p:blipFill>
        <p:spPr>
          <a:xfrm>
            <a:off x="4678710" y="4351412"/>
            <a:ext cx="5910145" cy="1077838"/>
          </a:xfrm>
          <a:prstGeom prst="rect">
            <a:avLst/>
          </a:prstGeom>
        </p:spPr>
      </p:pic>
      <p:pic>
        <p:nvPicPr>
          <p:cNvPr id="8" name="Picture 7">
            <a:extLst>
              <a:ext uri="{FF2B5EF4-FFF2-40B4-BE49-F238E27FC236}">
                <a16:creationId xmlns:a16="http://schemas.microsoft.com/office/drawing/2014/main" id="{561434F4-8819-489D-9A75-F32F1F1BB13B}"/>
              </a:ext>
            </a:extLst>
          </p:cNvPr>
          <p:cNvPicPr>
            <a:picLocks noChangeAspect="1"/>
          </p:cNvPicPr>
          <p:nvPr/>
        </p:nvPicPr>
        <p:blipFill>
          <a:blip r:embed="rId3"/>
          <a:stretch>
            <a:fillRect/>
          </a:stretch>
        </p:blipFill>
        <p:spPr>
          <a:xfrm>
            <a:off x="4737617" y="2191172"/>
            <a:ext cx="4152506" cy="836476"/>
          </a:xfrm>
          <a:prstGeom prst="rect">
            <a:avLst/>
          </a:prstGeom>
        </p:spPr>
      </p:pic>
      <p:pic>
        <p:nvPicPr>
          <p:cNvPr id="9" name="Picture 8">
            <a:extLst>
              <a:ext uri="{FF2B5EF4-FFF2-40B4-BE49-F238E27FC236}">
                <a16:creationId xmlns:a16="http://schemas.microsoft.com/office/drawing/2014/main" id="{A31A5AC6-EC4A-402C-8339-D956FAAD375E}"/>
              </a:ext>
            </a:extLst>
          </p:cNvPr>
          <p:cNvPicPr>
            <a:picLocks noChangeAspect="1"/>
          </p:cNvPicPr>
          <p:nvPr/>
        </p:nvPicPr>
        <p:blipFill>
          <a:blip r:embed="rId4"/>
          <a:stretch>
            <a:fillRect/>
          </a:stretch>
        </p:blipFill>
        <p:spPr>
          <a:xfrm>
            <a:off x="4678710" y="7523010"/>
            <a:ext cx="4464496" cy="861872"/>
          </a:xfrm>
          <a:prstGeom prst="rect">
            <a:avLst/>
          </a:prstGeom>
        </p:spPr>
      </p:pic>
    </p:spTree>
    <p:extLst>
      <p:ext uri="{BB962C8B-B14F-4D97-AF65-F5344CB8AC3E}">
        <p14:creationId xmlns:p14="http://schemas.microsoft.com/office/powerpoint/2010/main" val="87679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3255" y="25170"/>
            <a:ext cx="9337352" cy="1259679"/>
          </a:xfrm>
        </p:spPr>
        <p:txBody>
          <a:bodyPr>
            <a:normAutofit fontScale="90000"/>
          </a:bodyPr>
          <a:lstStyle/>
          <a:p>
            <a:r>
              <a:rPr lang="en-US" sz="6000" b="1" dirty="0">
                <a:latin typeface="Century Gothic" panose="020B0502020202020204" pitchFamily="34" charset="0"/>
              </a:rPr>
              <a:t>Experimental Evaluation:</a:t>
            </a:r>
            <a:endParaRPr lang="en-US" b="1" dirty="0">
              <a:latin typeface="Century Gothic" panose="020B0502020202020204" pitchFamily="34"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52312479"/>
              </p:ext>
            </p:extLst>
          </p:nvPr>
        </p:nvGraphicFramePr>
        <p:xfrm>
          <a:off x="4114006" y="1520199"/>
          <a:ext cx="10069760" cy="8338176"/>
        </p:xfrm>
        <a:graphic>
          <a:graphicData uri="http://schemas.openxmlformats.org/drawingml/2006/table">
            <a:tbl>
              <a:tblPr firstRow="1" bandRow="1">
                <a:tableStyleId>{073A0DAA-6AF3-43AB-8588-CEC1D06C72B9}</a:tableStyleId>
              </a:tblPr>
              <a:tblGrid>
                <a:gridCol w="5034880">
                  <a:extLst>
                    <a:ext uri="{9D8B030D-6E8A-4147-A177-3AD203B41FA5}">
                      <a16:colId xmlns:a16="http://schemas.microsoft.com/office/drawing/2014/main" val="20000"/>
                    </a:ext>
                  </a:extLst>
                </a:gridCol>
                <a:gridCol w="5034880">
                  <a:extLst>
                    <a:ext uri="{9D8B030D-6E8A-4147-A177-3AD203B41FA5}">
                      <a16:colId xmlns:a16="http://schemas.microsoft.com/office/drawing/2014/main" val="20001"/>
                    </a:ext>
                  </a:extLst>
                </a:gridCol>
              </a:tblGrid>
              <a:tr h="694848">
                <a:tc>
                  <a:txBody>
                    <a:bodyPr/>
                    <a:lstStyle/>
                    <a:p>
                      <a:r>
                        <a:rPr lang="en-US" sz="2700" b="1" dirty="0">
                          <a:solidFill>
                            <a:schemeClr val="bg1"/>
                          </a:solidFill>
                          <a:latin typeface="Century Gothic" panose="020B0502020202020204" pitchFamily="34" charset="0"/>
                        </a:rPr>
                        <a:t>Parameter</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Value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4848">
                <a:tc>
                  <a:txBody>
                    <a:bodyPr/>
                    <a:lstStyle/>
                    <a:p>
                      <a:r>
                        <a:rPr lang="en-US" sz="2700" b="1" i="0" u="none" strike="noStrike" kern="1200" baseline="0" dirty="0">
                          <a:solidFill>
                            <a:schemeClr val="bg1"/>
                          </a:solidFill>
                          <a:latin typeface="Century Gothic" panose="020B0502020202020204" pitchFamily="34" charset="0"/>
                          <a:ea typeface="+mn-ea"/>
                          <a:cs typeface="+mn-cs"/>
                        </a:rPr>
                        <a:t>RAM (memory)</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512-2048 (MB)</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4848">
                <a:tc>
                  <a:txBody>
                    <a:bodyPr/>
                    <a:lstStyle/>
                    <a:p>
                      <a:r>
                        <a:rPr lang="en-US" sz="2700" b="1" dirty="0">
                          <a:solidFill>
                            <a:schemeClr val="bg1"/>
                          </a:solidFill>
                          <a:latin typeface="Century Gothic" panose="020B0502020202020204" pitchFamily="34" charset="0"/>
                        </a:rPr>
                        <a:t>Bandwidth</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b="1" dirty="0">
                          <a:solidFill>
                            <a:schemeClr val="bg1"/>
                          </a:solidFill>
                          <a:latin typeface="Century Gothic" panose="020B0502020202020204" pitchFamily="34" charset="0"/>
                        </a:rPr>
                        <a:t>1-1000 (mbps)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94848">
                <a:tc>
                  <a:txBody>
                    <a:bodyPr/>
                    <a:lstStyle/>
                    <a:p>
                      <a:r>
                        <a:rPr lang="en-US" sz="2700" b="1" dirty="0">
                          <a:solidFill>
                            <a:schemeClr val="bg1"/>
                          </a:solidFill>
                          <a:latin typeface="Century Gothic" panose="020B0502020202020204" pitchFamily="34" charset="0"/>
                        </a:rPr>
                        <a:t>Number of processors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1-4</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94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b="1" dirty="0">
                          <a:solidFill>
                            <a:schemeClr val="bg1"/>
                          </a:solidFill>
                          <a:latin typeface="Century Gothic" panose="020B0502020202020204" pitchFamily="34" charset="0"/>
                        </a:rPr>
                        <a:t>File Size</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300-500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94848">
                <a:tc>
                  <a:txBody>
                    <a:bodyPr/>
                    <a:lstStyle/>
                    <a:p>
                      <a:r>
                        <a:rPr lang="en-US" sz="2700" b="1" dirty="0">
                          <a:solidFill>
                            <a:schemeClr val="bg1"/>
                          </a:solidFill>
                          <a:latin typeface="Century Gothic" panose="020B0502020202020204" pitchFamily="34" charset="0"/>
                        </a:rPr>
                        <a:t>No. of</a:t>
                      </a:r>
                      <a:r>
                        <a:rPr lang="en-US" sz="2700" b="1" baseline="0" dirty="0">
                          <a:solidFill>
                            <a:schemeClr val="bg1"/>
                          </a:solidFill>
                          <a:latin typeface="Century Gothic" panose="020B0502020202020204" pitchFamily="34" charset="0"/>
                        </a:rPr>
                        <a:t> cloudlets</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50-2000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94848">
                <a:tc>
                  <a:txBody>
                    <a:bodyPr/>
                    <a:lstStyle/>
                    <a:p>
                      <a:r>
                        <a:rPr lang="en-US" sz="2700" b="1" dirty="0">
                          <a:solidFill>
                            <a:schemeClr val="bg1"/>
                          </a:solidFill>
                          <a:latin typeface="Century Gothic" panose="020B0502020202020204" pitchFamily="34" charset="0"/>
                        </a:rPr>
                        <a:t>Length of tasks (MIPS)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500-1500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94848">
                <a:tc>
                  <a:txBody>
                    <a:bodyPr/>
                    <a:lstStyle/>
                    <a:p>
                      <a:r>
                        <a:rPr lang="en-US" sz="2700" b="1" dirty="0">
                          <a:solidFill>
                            <a:schemeClr val="bg1"/>
                          </a:solidFill>
                          <a:latin typeface="Century Gothic" panose="020B0502020202020204" pitchFamily="34" charset="0"/>
                        </a:rPr>
                        <a:t>No. of iterations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50-2000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694848">
                <a:tc>
                  <a:txBody>
                    <a:bodyPr/>
                    <a:lstStyle/>
                    <a:p>
                      <a:r>
                        <a:rPr lang="en-US" sz="2700" b="1" dirty="0">
                          <a:solidFill>
                            <a:schemeClr val="bg1"/>
                          </a:solidFill>
                          <a:latin typeface="Century Gothic" panose="020B0502020202020204" pitchFamily="34" charset="0"/>
                        </a:rPr>
                        <a:t>No. of VMs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1-10</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694848">
                <a:tc>
                  <a:txBody>
                    <a:bodyPr/>
                    <a:lstStyle/>
                    <a:p>
                      <a:r>
                        <a:rPr lang="en-US" sz="2700" b="1" dirty="0">
                          <a:solidFill>
                            <a:schemeClr val="bg1"/>
                          </a:solidFill>
                          <a:latin typeface="Century Gothic" panose="020B0502020202020204" pitchFamily="34" charset="0"/>
                        </a:rPr>
                        <a:t>No. of</a:t>
                      </a:r>
                      <a:r>
                        <a:rPr lang="en-US" sz="2700" b="1" baseline="0" dirty="0">
                          <a:solidFill>
                            <a:schemeClr val="bg1"/>
                          </a:solidFill>
                          <a:latin typeface="Century Gothic" panose="020B0502020202020204" pitchFamily="34" charset="0"/>
                        </a:rPr>
                        <a:t> Datacenters</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1-8</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694848">
                <a:tc>
                  <a:txBody>
                    <a:bodyPr/>
                    <a:lstStyle/>
                    <a:p>
                      <a:r>
                        <a:rPr lang="en-US" sz="2700" b="1" dirty="0">
                          <a:solidFill>
                            <a:schemeClr val="bg1"/>
                          </a:solidFill>
                          <a:latin typeface="Century Gothic" panose="020B0502020202020204" pitchFamily="34" charset="0"/>
                        </a:rPr>
                        <a:t>Type</a:t>
                      </a:r>
                      <a:r>
                        <a:rPr lang="en-US" sz="2700" b="1" baseline="0" dirty="0">
                          <a:solidFill>
                            <a:schemeClr val="bg1"/>
                          </a:solidFill>
                          <a:latin typeface="Century Gothic" panose="020B0502020202020204" pitchFamily="34" charset="0"/>
                        </a:rPr>
                        <a:t> of manager</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err="1">
                          <a:solidFill>
                            <a:schemeClr val="bg1"/>
                          </a:solidFill>
                          <a:latin typeface="Century Gothic" panose="020B0502020202020204" pitchFamily="34" charset="0"/>
                        </a:rPr>
                        <a:t>Time_shared</a:t>
                      </a:r>
                      <a:r>
                        <a:rPr lang="en-US" sz="2700" b="1" dirty="0">
                          <a:solidFill>
                            <a:schemeClr val="bg1"/>
                          </a:solidFill>
                          <a:latin typeface="Century Gothic" panose="020B0502020202020204" pitchFamily="34" charset="0"/>
                        </a:rPr>
                        <a:t>, </a:t>
                      </a:r>
                      <a:r>
                        <a:rPr lang="en-US" sz="2700" b="1" dirty="0" err="1">
                          <a:solidFill>
                            <a:schemeClr val="bg1"/>
                          </a:solidFill>
                          <a:latin typeface="Century Gothic" panose="020B0502020202020204" pitchFamily="34" charset="0"/>
                        </a:rPr>
                        <a:t>space_shared</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694848">
                <a:tc>
                  <a:txBody>
                    <a:bodyPr/>
                    <a:lstStyle/>
                    <a:p>
                      <a:r>
                        <a:rPr lang="en-US" sz="2700" b="1" dirty="0">
                          <a:solidFill>
                            <a:schemeClr val="bg1"/>
                          </a:solidFill>
                          <a:latin typeface="Century Gothic" panose="020B0502020202020204" pitchFamily="34" charset="0"/>
                        </a:rPr>
                        <a:t>VMs</a:t>
                      </a:r>
                      <a:r>
                        <a:rPr lang="en-US" sz="2700" b="1" baseline="0" dirty="0">
                          <a:solidFill>
                            <a:schemeClr val="bg1"/>
                          </a:solidFill>
                          <a:latin typeface="Century Gothic" panose="020B0502020202020204" pitchFamily="34" charset="0"/>
                        </a:rPr>
                        <a:t> Monitors</a:t>
                      </a:r>
                      <a:endParaRPr lang="en-US" sz="2700" b="1" dirty="0">
                        <a:solidFill>
                          <a:schemeClr val="bg1"/>
                        </a:solidFill>
                        <a:latin typeface="Century Gothic" panose="020B0502020202020204" pitchFamily="34" charset="0"/>
                      </a:endParaRP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700" b="1" dirty="0">
                          <a:solidFill>
                            <a:schemeClr val="bg1"/>
                          </a:solidFill>
                          <a:latin typeface="Century Gothic" panose="020B0502020202020204" pitchFamily="34" charset="0"/>
                        </a:rPr>
                        <a:t>Xen</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sp>
        <p:nvSpPr>
          <p:cNvPr id="4" name="Slide Number Placeholder 3"/>
          <p:cNvSpPr>
            <a:spLocks noGrp="1"/>
          </p:cNvSpPr>
          <p:nvPr>
            <p:ph type="sldNum" sz="quarter" idx="12"/>
          </p:nvPr>
        </p:nvSpPr>
        <p:spPr/>
        <p:txBody>
          <a:bodyPr/>
          <a:lstStyle/>
          <a:p>
            <a:fld id="{7DC1BBB0-96F0-4077-A278-0F3FB5C104D3}" type="slidenum">
              <a:rPr lang="en-US" smtClean="0"/>
              <a:t>28</a:t>
            </a:fld>
            <a:endParaRPr lang="en-US"/>
          </a:p>
        </p:txBody>
      </p:sp>
      <p:sp>
        <p:nvSpPr>
          <p:cNvPr id="5" name="Rectangle 4"/>
          <p:cNvSpPr/>
          <p:nvPr/>
        </p:nvSpPr>
        <p:spPr>
          <a:xfrm>
            <a:off x="11200606" y="114300"/>
            <a:ext cx="6629400" cy="923330"/>
          </a:xfrm>
          <a:prstGeom prst="rect">
            <a:avLst/>
          </a:prstGeom>
        </p:spPr>
        <p:txBody>
          <a:bodyPr wrap="square">
            <a:spAutoFit/>
          </a:bodyPr>
          <a:lstStyle/>
          <a:p>
            <a:r>
              <a:rPr lang="en-US" sz="5400" b="1" dirty="0">
                <a:solidFill>
                  <a:schemeClr val="tx1">
                    <a:lumMod val="75000"/>
                  </a:schemeClr>
                </a:solidFill>
                <a:latin typeface="Century Gothic" panose="020B0502020202020204" pitchFamily="34" charset="0"/>
              </a:rPr>
              <a:t>Cloudsim</a:t>
            </a:r>
          </a:p>
        </p:txBody>
      </p:sp>
    </p:spTree>
    <p:extLst>
      <p:ext uri="{BB962C8B-B14F-4D97-AF65-F5344CB8AC3E}">
        <p14:creationId xmlns:p14="http://schemas.microsoft.com/office/powerpoint/2010/main" val="189801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AEC95-1CC0-46D5-9A70-9B7E12A1F3D1}"/>
              </a:ext>
            </a:extLst>
          </p:cNvPr>
          <p:cNvPicPr>
            <a:picLocks noChangeAspect="1"/>
          </p:cNvPicPr>
          <p:nvPr/>
        </p:nvPicPr>
        <p:blipFill>
          <a:blip r:embed="rId2"/>
          <a:stretch>
            <a:fillRect/>
          </a:stretch>
        </p:blipFill>
        <p:spPr>
          <a:xfrm>
            <a:off x="574254" y="1858806"/>
            <a:ext cx="7553946" cy="5143500"/>
          </a:xfrm>
          <a:prstGeom prst="rect">
            <a:avLst/>
          </a:prstGeom>
        </p:spPr>
      </p:pic>
      <p:pic>
        <p:nvPicPr>
          <p:cNvPr id="6" name="Picture 5">
            <a:extLst>
              <a:ext uri="{FF2B5EF4-FFF2-40B4-BE49-F238E27FC236}">
                <a16:creationId xmlns:a16="http://schemas.microsoft.com/office/drawing/2014/main" id="{10FAA627-15B3-41C3-859D-B150CB6B8613}"/>
              </a:ext>
            </a:extLst>
          </p:cNvPr>
          <p:cNvPicPr>
            <a:picLocks noChangeAspect="1"/>
          </p:cNvPicPr>
          <p:nvPr/>
        </p:nvPicPr>
        <p:blipFill>
          <a:blip r:embed="rId3"/>
          <a:stretch>
            <a:fillRect/>
          </a:stretch>
        </p:blipFill>
        <p:spPr>
          <a:xfrm>
            <a:off x="9118748" y="1839164"/>
            <a:ext cx="8051215" cy="5107902"/>
          </a:xfrm>
          <a:prstGeom prst="rect">
            <a:avLst/>
          </a:prstGeom>
        </p:spPr>
      </p:pic>
    </p:spTree>
    <p:extLst>
      <p:ext uri="{BB962C8B-B14F-4D97-AF65-F5344CB8AC3E}">
        <p14:creationId xmlns:p14="http://schemas.microsoft.com/office/powerpoint/2010/main" val="129974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WHY </a:t>
            </a:r>
            <a:r>
              <a:rPr lang="en-MY" dirty="0">
                <a:solidFill>
                  <a:srgbClr val="33CAFF"/>
                </a:solidFill>
                <a:latin typeface="Bebas Neue Regular" pitchFamily="50" charset="0"/>
              </a:rPr>
              <a:t>Fuzzy MCDM</a:t>
            </a:r>
            <a:endParaRPr lang="en-MY" dirty="0"/>
          </a:p>
        </p:txBody>
      </p:sp>
      <p:sp>
        <p:nvSpPr>
          <p:cNvPr id="3" name="Slide Number Placeholder 2"/>
          <p:cNvSpPr>
            <a:spLocks noGrp="1"/>
          </p:cNvSpPr>
          <p:nvPr>
            <p:ph type="sldNum" sz="quarter" idx="12"/>
          </p:nvPr>
        </p:nvSpPr>
        <p:spPr>
          <a:xfrm>
            <a:off x="17352118" y="9636372"/>
            <a:ext cx="1008112" cy="547688"/>
          </a:xfrm>
        </p:spPr>
        <p:txBody>
          <a:bodyPr/>
          <a:lstStyle/>
          <a:p>
            <a:fld id="{387164BF-D67A-46C0-81D2-5BAF67C00C80}" type="slidenum">
              <a:rPr lang="en-US" smtClean="0"/>
              <a:pPr/>
              <a:t>3</a:t>
            </a:fld>
            <a:endParaRPr lang="en-US" dirty="0"/>
          </a:p>
        </p:txBody>
      </p:sp>
      <p:sp>
        <p:nvSpPr>
          <p:cNvPr id="4" name="Text Placeholder 3"/>
          <p:cNvSpPr>
            <a:spLocks noGrp="1"/>
          </p:cNvSpPr>
          <p:nvPr>
            <p:ph type="body" sz="quarter" idx="15"/>
          </p:nvPr>
        </p:nvSpPr>
        <p:spPr>
          <a:xfrm>
            <a:off x="959463" y="1039044"/>
            <a:ext cx="16417824" cy="5328592"/>
          </a:xfrm>
        </p:spPr>
        <p:txBody>
          <a:bodyPr/>
          <a:lstStyle/>
          <a:p>
            <a:r>
              <a:rPr lang="en-MY" sz="2800" dirty="0"/>
              <a:t>While evaluating cloud services, decision maker’s past experiences and perceptions are </a:t>
            </a:r>
            <a:r>
              <a:rPr lang="en-MY" sz="2800" b="1" dirty="0">
                <a:solidFill>
                  <a:schemeClr val="accent1"/>
                </a:solidFill>
              </a:rPr>
              <a:t>incomplete and imprecise</a:t>
            </a:r>
            <a:r>
              <a:rPr lang="en-MY" sz="2800" dirty="0"/>
              <a:t>, which can be described as </a:t>
            </a:r>
            <a:r>
              <a:rPr lang="en-MY" sz="2800" b="1" dirty="0">
                <a:solidFill>
                  <a:schemeClr val="accent1"/>
                </a:solidFill>
              </a:rPr>
              <a:t>fuzzy perceptions</a:t>
            </a:r>
            <a:r>
              <a:rPr lang="en-MY" sz="2800" dirty="0"/>
              <a:t>. According to </a:t>
            </a:r>
            <a:r>
              <a:rPr lang="en-MY" sz="2000" b="1" dirty="0">
                <a:solidFill>
                  <a:srgbClr val="FFFF00"/>
                </a:solidFill>
              </a:rPr>
              <a:t>(Zadeh, 1975; Klir &amp; Yan, 1995; Lu, Zhang &amp; Ruan, 2007; Tzeng &amp; Huang, 2011)</a:t>
            </a:r>
            <a:r>
              <a:rPr lang="en-MY" sz="2000" dirty="0"/>
              <a:t> </a:t>
            </a:r>
            <a:r>
              <a:rPr lang="en-MY" sz="2800" dirty="0"/>
              <a:t>fuzzy set theory aids in measuring the ambiguity of concepts that are associated with human being’s subjective judgment. It can provide a powerful tool called </a:t>
            </a:r>
            <a:r>
              <a:rPr lang="en-MY" sz="2800" b="1" dirty="0">
                <a:solidFill>
                  <a:schemeClr val="accent1"/>
                </a:solidFill>
              </a:rPr>
              <a:t>linguistic variables</a:t>
            </a:r>
            <a:r>
              <a:rPr lang="en-MY" sz="2800" dirty="0"/>
              <a:t> to efficiency modelling the vagueness or fuzziness inherently existing in the decision-making problems.</a:t>
            </a:r>
          </a:p>
          <a:p>
            <a:endParaRPr lang="en-MY" sz="3200" dirty="0"/>
          </a:p>
        </p:txBody>
      </p:sp>
      <p:pic>
        <p:nvPicPr>
          <p:cNvPr id="5" name="Picture Placeholder 5"/>
          <p:cNvPicPr>
            <a:picLocks noChangeAspect="1"/>
          </p:cNvPicPr>
          <p:nvPr/>
        </p:nvPicPr>
        <p:blipFill>
          <a:blip r:embed="rId2">
            <a:extLst>
              <a:ext uri="{28A0092B-C50C-407E-A947-70E740481C1C}">
                <a14:useLocalDpi xmlns:a14="http://schemas.microsoft.com/office/drawing/2010/main" val="0"/>
              </a:ext>
            </a:extLst>
          </a:blip>
          <a:srcRect t="20253" b="20253"/>
          <a:stretch>
            <a:fillRect/>
          </a:stretch>
        </p:blipFill>
        <p:spPr>
          <a:xfrm>
            <a:off x="4462686" y="4927476"/>
            <a:ext cx="10152866" cy="4680520"/>
          </a:xfrm>
          <a:prstGeom prst="rect">
            <a:avLst/>
          </a:prstGeom>
        </p:spPr>
      </p:pic>
    </p:spTree>
    <p:extLst>
      <p:ext uri="{BB962C8B-B14F-4D97-AF65-F5344CB8AC3E}">
        <p14:creationId xmlns:p14="http://schemas.microsoft.com/office/powerpoint/2010/main" val="12068686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B97A-BD96-4A37-8C3F-BD7FD3454A9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E91B5A9-A35E-41D8-8CC5-E1CA0FB204D3}"/>
              </a:ext>
            </a:extLst>
          </p:cNvPr>
          <p:cNvPicPr>
            <a:picLocks noGrp="1" noChangeAspect="1"/>
          </p:cNvPicPr>
          <p:nvPr>
            <p:ph idx="1"/>
          </p:nvPr>
        </p:nvPicPr>
        <p:blipFill>
          <a:blip r:embed="rId2"/>
          <a:stretch>
            <a:fillRect/>
          </a:stretch>
        </p:blipFill>
        <p:spPr>
          <a:xfrm>
            <a:off x="1150318" y="1615108"/>
            <a:ext cx="7334250" cy="4695825"/>
          </a:xfrm>
          <a:prstGeom prst="rect">
            <a:avLst/>
          </a:prstGeom>
        </p:spPr>
      </p:pic>
      <p:pic>
        <p:nvPicPr>
          <p:cNvPr id="6" name="Picture 5">
            <a:extLst>
              <a:ext uri="{FF2B5EF4-FFF2-40B4-BE49-F238E27FC236}">
                <a16:creationId xmlns:a16="http://schemas.microsoft.com/office/drawing/2014/main" id="{9B08CAA2-1618-46D4-A3DE-4EB692761B1E}"/>
              </a:ext>
            </a:extLst>
          </p:cNvPr>
          <p:cNvPicPr>
            <a:picLocks noChangeAspect="1"/>
          </p:cNvPicPr>
          <p:nvPr/>
        </p:nvPicPr>
        <p:blipFill>
          <a:blip r:embed="rId3"/>
          <a:stretch>
            <a:fillRect/>
          </a:stretch>
        </p:blipFill>
        <p:spPr>
          <a:xfrm>
            <a:off x="6674942" y="3940065"/>
            <a:ext cx="5934075" cy="4581525"/>
          </a:xfrm>
          <a:prstGeom prst="rect">
            <a:avLst/>
          </a:prstGeom>
        </p:spPr>
      </p:pic>
      <p:pic>
        <p:nvPicPr>
          <p:cNvPr id="5" name="Picture 4">
            <a:extLst>
              <a:ext uri="{FF2B5EF4-FFF2-40B4-BE49-F238E27FC236}">
                <a16:creationId xmlns:a16="http://schemas.microsoft.com/office/drawing/2014/main" id="{B57894DA-E2D0-44DB-9599-72CFE9671846}"/>
              </a:ext>
            </a:extLst>
          </p:cNvPr>
          <p:cNvPicPr>
            <a:picLocks noChangeAspect="1"/>
          </p:cNvPicPr>
          <p:nvPr/>
        </p:nvPicPr>
        <p:blipFill>
          <a:blip r:embed="rId4"/>
          <a:stretch>
            <a:fillRect/>
          </a:stretch>
        </p:blipFill>
        <p:spPr>
          <a:xfrm>
            <a:off x="10833350" y="5143501"/>
            <a:ext cx="6208266" cy="6048672"/>
          </a:xfrm>
          <a:prstGeom prst="rect">
            <a:avLst/>
          </a:prstGeom>
        </p:spPr>
      </p:pic>
    </p:spTree>
    <p:extLst>
      <p:ext uri="{BB962C8B-B14F-4D97-AF65-F5344CB8AC3E}">
        <p14:creationId xmlns:p14="http://schemas.microsoft.com/office/powerpoint/2010/main" val="246548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8745-4208-4D80-94D1-93CE5B48B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C52A40A-A38D-477E-9618-42C49DEB9ABD}"/>
              </a:ext>
            </a:extLst>
          </p:cNvPr>
          <p:cNvSpPr>
            <a:spLocks noGrp="1"/>
          </p:cNvSpPr>
          <p:nvPr>
            <p:ph idx="1"/>
          </p:nvPr>
        </p:nvSpPr>
        <p:spPr/>
        <p:txBody>
          <a:bodyPr/>
          <a:lstStyle/>
          <a:p>
            <a:r>
              <a:rPr lang="en-US" sz="2800" b="1" dirty="0"/>
              <a:t>A Soft-Rough Set Based Approach for Handling Contextual Sparsity in Context-Aware Video Recommender Systems</a:t>
            </a:r>
          </a:p>
          <a:p>
            <a:endParaRPr lang="en-US" sz="2800" b="1" dirty="0"/>
          </a:p>
          <a:p>
            <a:pPr marL="342900" indent="-342900">
              <a:buFont typeface="Arial" panose="020B0604020202020204" pitchFamily="34" charset="0"/>
              <a:buChar char="•"/>
            </a:pPr>
            <a:r>
              <a:rPr lang="en-US" sz="2400" dirty="0"/>
              <a:t>CAVRS seek to improve recommendation performance by </a:t>
            </a:r>
            <a:r>
              <a:rPr lang="en-US" sz="2400" dirty="0">
                <a:solidFill>
                  <a:srgbClr val="FFFF00"/>
                </a:solidFill>
              </a:rPr>
              <a:t>incorporating contextual features</a:t>
            </a:r>
            <a:r>
              <a:rPr lang="en-US" sz="2400" dirty="0"/>
              <a:t> along with the </a:t>
            </a:r>
            <a:r>
              <a:rPr lang="en-US" sz="2400" dirty="0">
                <a:solidFill>
                  <a:srgbClr val="FFFF00"/>
                </a:solidFill>
              </a:rPr>
              <a:t>conventional user-item ratings</a:t>
            </a:r>
            <a:r>
              <a:rPr lang="en-US" sz="2400" b="1" dirty="0">
                <a:solidFill>
                  <a:srgbClr val="FFFF00"/>
                </a:solidFill>
              </a:rPr>
              <a:t>.</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dirty="0"/>
              <a:t>Selection of influencing contexts with minimal conflicts is identified as a potential research challenge.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have proposed a novel </a:t>
            </a:r>
            <a:r>
              <a:rPr lang="en-US" sz="2400" dirty="0">
                <a:solidFill>
                  <a:srgbClr val="FFFF00"/>
                </a:solidFill>
              </a:rPr>
              <a:t>contextual information selection</a:t>
            </a:r>
            <a:r>
              <a:rPr lang="en-US" sz="2400" dirty="0"/>
              <a:t> process </a:t>
            </a:r>
            <a:r>
              <a:rPr lang="en-US" sz="2400" dirty="0">
                <a:solidFill>
                  <a:srgbClr val="FFFF00"/>
                </a:solidFill>
              </a:rPr>
              <a:t>using Soft-Rough Sets</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proposed model will select a minimal set of influencing contexts using a weights assign process by Soft-Rough sets. </a:t>
            </a:r>
          </a:p>
          <a:p>
            <a:pPr marL="342900" indent="-342900">
              <a:buFont typeface="Arial" panose="020B0604020202020204" pitchFamily="34" charset="0"/>
              <a:buChar char="•"/>
            </a:pPr>
            <a:r>
              <a:rPr lang="en-US" sz="2400" dirty="0"/>
              <a:t>Model is extensively evaluated on “LDOS-</a:t>
            </a:r>
            <a:r>
              <a:rPr lang="en-US" sz="2400" dirty="0" err="1"/>
              <a:t>CoMoDa</a:t>
            </a:r>
            <a:r>
              <a:rPr lang="en-US" sz="2400" dirty="0"/>
              <a:t>” dataset.</a:t>
            </a:r>
          </a:p>
          <a:p>
            <a:pPr marL="342900" indent="-342900">
              <a:buFont typeface="Arial" panose="020B0604020202020204" pitchFamily="34" charset="0"/>
              <a:buChar char="•"/>
            </a:pPr>
            <a:r>
              <a:rPr lang="en-US" sz="2400" dirty="0"/>
              <a:t>The proposed model outperforms existing solutions by identifying relevant contexts efficiently based on certainty, strength, and relevancy for effective recommendations</a:t>
            </a:r>
            <a:endParaRPr lang="en-US" sz="2400" b="1" dirty="0"/>
          </a:p>
          <a:p>
            <a:endParaRPr lang="en-US" dirty="0"/>
          </a:p>
          <a:p>
            <a:endParaRPr lang="en-US" dirty="0"/>
          </a:p>
        </p:txBody>
      </p:sp>
    </p:spTree>
    <p:extLst>
      <p:ext uri="{BB962C8B-B14F-4D97-AF65-F5344CB8AC3E}">
        <p14:creationId xmlns:p14="http://schemas.microsoft.com/office/powerpoint/2010/main" val="254537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045" y="190332"/>
            <a:ext cx="13366370" cy="907696"/>
          </a:xfrm>
        </p:spPr>
        <p:txBody>
          <a:bodyPr>
            <a:normAutofit/>
          </a:bodyPr>
          <a:lstStyle/>
          <a:p>
            <a:r>
              <a:rPr lang="en-US" sz="4650" b="1" dirty="0">
                <a:latin typeface="Times New Roman" panose="02020603050405020304" pitchFamily="18" charset="0"/>
                <a:cs typeface="Times New Roman" panose="02020603050405020304" pitchFamily="18" charset="0"/>
              </a:rPr>
              <a:t>Proposed Algorithm for SRS-</a:t>
            </a:r>
            <a:r>
              <a:rPr lang="en-US" sz="4650" b="1" dirty="0" err="1">
                <a:latin typeface="Times New Roman" panose="02020603050405020304" pitchFamily="18" charset="0"/>
                <a:cs typeface="Times New Roman" panose="02020603050405020304" pitchFamily="18" charset="0"/>
              </a:rPr>
              <a:t>CaVRS</a:t>
            </a:r>
            <a:endParaRPr lang="en-US" sz="465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2" name="Picture 1"/>
          <p:cNvPicPr>
            <a:picLocks noChangeAspect="1"/>
          </p:cNvPicPr>
          <p:nvPr/>
        </p:nvPicPr>
        <p:blipFill>
          <a:blip r:embed="rId2"/>
          <a:stretch>
            <a:fillRect/>
          </a:stretch>
        </p:blipFill>
        <p:spPr>
          <a:xfrm>
            <a:off x="3072117" y="1909683"/>
            <a:ext cx="12521621" cy="8186985"/>
          </a:xfrm>
          <a:prstGeom prst="rect">
            <a:avLst/>
          </a:prstGeom>
        </p:spPr>
      </p:pic>
    </p:spTree>
    <p:extLst>
      <p:ext uri="{BB962C8B-B14F-4D97-AF65-F5344CB8AC3E}">
        <p14:creationId xmlns:p14="http://schemas.microsoft.com/office/powerpoint/2010/main" val="175242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
        <p:nvSpPr>
          <p:cNvPr id="5" name="Title 1"/>
          <p:cNvSpPr>
            <a:spLocks noGrp="1"/>
          </p:cNvSpPr>
          <p:nvPr>
            <p:ph type="title"/>
          </p:nvPr>
        </p:nvSpPr>
        <p:spPr>
          <a:xfrm>
            <a:off x="214214" y="207532"/>
            <a:ext cx="12097344" cy="907696"/>
          </a:xfrm>
        </p:spPr>
        <p:txBody>
          <a:bodyPr>
            <a:normAutofit fontScale="90000"/>
          </a:bodyPr>
          <a:lstStyle/>
          <a:p>
            <a:r>
              <a:rPr lang="en-US" sz="4650" b="1" dirty="0">
                <a:latin typeface="Times New Roman" panose="02020603050405020304" pitchFamily="18" charset="0"/>
                <a:cs typeface="Times New Roman" panose="02020603050405020304" pitchFamily="18" charset="0"/>
              </a:rPr>
              <a:t>Overall Architecture of Proposed Scheme</a:t>
            </a:r>
            <a:endParaRPr lang="en-US" sz="4650" dirty="0"/>
          </a:p>
        </p:txBody>
      </p:sp>
      <p:pic>
        <p:nvPicPr>
          <p:cNvPr id="6" name="Picture 5"/>
          <p:cNvPicPr>
            <a:picLocks noChangeAspect="1"/>
          </p:cNvPicPr>
          <p:nvPr/>
        </p:nvPicPr>
        <p:blipFill>
          <a:blip r:embed="rId2"/>
          <a:stretch>
            <a:fillRect/>
          </a:stretch>
        </p:blipFill>
        <p:spPr>
          <a:xfrm>
            <a:off x="2718109" y="1606224"/>
            <a:ext cx="14576266" cy="8447178"/>
          </a:xfrm>
          <a:prstGeom prst="rect">
            <a:avLst/>
          </a:prstGeom>
        </p:spPr>
      </p:pic>
    </p:spTree>
    <p:extLst>
      <p:ext uri="{BB962C8B-B14F-4D97-AF65-F5344CB8AC3E}">
        <p14:creationId xmlns:p14="http://schemas.microsoft.com/office/powerpoint/2010/main" val="12081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C0DE9-5F66-4952-8991-A8323BE9AF8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CABEAE45-612E-49E2-8309-1A88E2FC8D2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77ABDD84-FC16-4843-B960-74A7A3EB3178}"/>
              </a:ext>
            </a:extLst>
          </p:cNvPr>
          <p:cNvPicPr>
            <a:picLocks noChangeAspect="1"/>
          </p:cNvPicPr>
          <p:nvPr/>
        </p:nvPicPr>
        <p:blipFill>
          <a:blip r:embed="rId2"/>
          <a:stretch>
            <a:fillRect/>
          </a:stretch>
        </p:blipFill>
        <p:spPr>
          <a:xfrm>
            <a:off x="3670598" y="2407196"/>
            <a:ext cx="11737304" cy="5897279"/>
          </a:xfrm>
          <a:prstGeom prst="rect">
            <a:avLst/>
          </a:prstGeom>
        </p:spPr>
      </p:pic>
    </p:spTree>
    <p:extLst>
      <p:ext uri="{BB962C8B-B14F-4D97-AF65-F5344CB8AC3E}">
        <p14:creationId xmlns:p14="http://schemas.microsoft.com/office/powerpoint/2010/main" val="415137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
        <p:nvSpPr>
          <p:cNvPr id="5" name="Title 1"/>
          <p:cNvSpPr>
            <a:spLocks noGrp="1"/>
          </p:cNvSpPr>
          <p:nvPr>
            <p:ph type="title"/>
          </p:nvPr>
        </p:nvSpPr>
        <p:spPr>
          <a:xfrm>
            <a:off x="-145826" y="99944"/>
            <a:ext cx="16522876" cy="907696"/>
          </a:xfrm>
        </p:spPr>
        <p:txBody>
          <a:bodyPr>
            <a:normAutofit/>
          </a:bodyPr>
          <a:lstStyle/>
          <a:p>
            <a:r>
              <a:rPr lang="en-US" sz="4650" b="1" dirty="0">
                <a:latin typeface="Times New Roman" panose="02020603050405020304" pitchFamily="18" charset="0"/>
                <a:cs typeface="Times New Roman" panose="02020603050405020304" pitchFamily="18" charset="0"/>
              </a:rPr>
              <a:t>Evaluation and Results (Effectiveness using Recall)</a:t>
            </a:r>
            <a:endParaRPr lang="en-US" sz="465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0253" y="5710672"/>
            <a:ext cx="6249806" cy="447222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078" y="1007639"/>
            <a:ext cx="6379891" cy="441507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0252" y="1007639"/>
            <a:ext cx="6441815" cy="460191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937" y="5710672"/>
            <a:ext cx="6270173" cy="4457935"/>
          </a:xfrm>
          <a:prstGeom prst="rect">
            <a:avLst/>
          </a:prstGeom>
        </p:spPr>
      </p:pic>
    </p:spTree>
    <p:extLst>
      <p:ext uri="{BB962C8B-B14F-4D97-AF65-F5344CB8AC3E}">
        <p14:creationId xmlns:p14="http://schemas.microsoft.com/office/powerpoint/2010/main" val="172338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
        <p:nvSpPr>
          <p:cNvPr id="5" name="Title 1"/>
          <p:cNvSpPr>
            <a:spLocks noGrp="1"/>
          </p:cNvSpPr>
          <p:nvPr>
            <p:ph type="title"/>
          </p:nvPr>
        </p:nvSpPr>
        <p:spPr>
          <a:xfrm>
            <a:off x="0" y="99944"/>
            <a:ext cx="16377050" cy="907696"/>
          </a:xfrm>
        </p:spPr>
        <p:txBody>
          <a:bodyPr>
            <a:normAutofit/>
          </a:bodyPr>
          <a:lstStyle/>
          <a:p>
            <a:r>
              <a:rPr lang="en-US" sz="4650" b="1" dirty="0">
                <a:latin typeface="Times New Roman" panose="02020603050405020304" pitchFamily="18" charset="0"/>
                <a:cs typeface="Times New Roman" panose="02020603050405020304" pitchFamily="18" charset="0"/>
              </a:rPr>
              <a:t>Evaluation and Results (Effectiveness using DCG)</a:t>
            </a:r>
            <a:endParaRPr lang="en-US" sz="465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5828" y="5714313"/>
            <a:ext cx="6083650" cy="45293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696" y="951016"/>
            <a:ext cx="5998063" cy="452937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5828" y="1008169"/>
            <a:ext cx="5972491" cy="447222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1120" y="5757178"/>
            <a:ext cx="5843896" cy="4486511"/>
          </a:xfrm>
          <a:prstGeom prst="rect">
            <a:avLst/>
          </a:prstGeom>
        </p:spPr>
      </p:pic>
    </p:spTree>
    <p:extLst>
      <p:ext uri="{BB962C8B-B14F-4D97-AF65-F5344CB8AC3E}">
        <p14:creationId xmlns:p14="http://schemas.microsoft.com/office/powerpoint/2010/main" val="180808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4663-BA6A-47EF-B289-C2F129BF12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BFA99B-3B09-4237-824E-1A88AF911AF2}"/>
              </a:ext>
            </a:extLst>
          </p:cNvPr>
          <p:cNvSpPr>
            <a:spLocks noGrp="1"/>
          </p:cNvSpPr>
          <p:nvPr>
            <p:ph idx="1"/>
          </p:nvPr>
        </p:nvSpPr>
        <p:spPr/>
        <p:txBody>
          <a:bodyPr/>
          <a:lstStyle/>
          <a:p>
            <a:r>
              <a:rPr lang="en-US" dirty="0"/>
              <a:t>Extensions and relevant publications:</a:t>
            </a:r>
          </a:p>
          <a:p>
            <a:endParaRPr lang="en-US" dirty="0"/>
          </a:p>
        </p:txBody>
      </p:sp>
      <p:pic>
        <p:nvPicPr>
          <p:cNvPr id="4" name="Picture 3">
            <a:extLst>
              <a:ext uri="{FF2B5EF4-FFF2-40B4-BE49-F238E27FC236}">
                <a16:creationId xmlns:a16="http://schemas.microsoft.com/office/drawing/2014/main" id="{08089B0C-B0D7-4EE6-B837-90DC69863D0F}"/>
              </a:ext>
            </a:extLst>
          </p:cNvPr>
          <p:cNvPicPr>
            <a:picLocks noChangeAspect="1"/>
          </p:cNvPicPr>
          <p:nvPr/>
        </p:nvPicPr>
        <p:blipFill>
          <a:blip r:embed="rId2"/>
          <a:stretch>
            <a:fillRect/>
          </a:stretch>
        </p:blipFill>
        <p:spPr>
          <a:xfrm>
            <a:off x="196545" y="592946"/>
            <a:ext cx="5838544" cy="5100587"/>
          </a:xfrm>
          <a:prstGeom prst="rect">
            <a:avLst/>
          </a:prstGeom>
        </p:spPr>
      </p:pic>
      <p:pic>
        <p:nvPicPr>
          <p:cNvPr id="5" name="Picture 4">
            <a:extLst>
              <a:ext uri="{FF2B5EF4-FFF2-40B4-BE49-F238E27FC236}">
                <a16:creationId xmlns:a16="http://schemas.microsoft.com/office/drawing/2014/main" id="{DEBCAC56-C715-4499-AFCE-BFFAC06A15EB}"/>
              </a:ext>
            </a:extLst>
          </p:cNvPr>
          <p:cNvPicPr>
            <a:picLocks noChangeAspect="1"/>
          </p:cNvPicPr>
          <p:nvPr/>
        </p:nvPicPr>
        <p:blipFill>
          <a:blip r:embed="rId3"/>
          <a:stretch>
            <a:fillRect/>
          </a:stretch>
        </p:blipFill>
        <p:spPr>
          <a:xfrm>
            <a:off x="3914415" y="2153695"/>
            <a:ext cx="5676900" cy="5114925"/>
          </a:xfrm>
          <a:prstGeom prst="rect">
            <a:avLst/>
          </a:prstGeom>
        </p:spPr>
      </p:pic>
      <p:pic>
        <p:nvPicPr>
          <p:cNvPr id="6" name="Picture 5">
            <a:extLst>
              <a:ext uri="{FF2B5EF4-FFF2-40B4-BE49-F238E27FC236}">
                <a16:creationId xmlns:a16="http://schemas.microsoft.com/office/drawing/2014/main" id="{38CDF39E-3079-4118-8AAC-7FD1F4B3B2B1}"/>
              </a:ext>
            </a:extLst>
          </p:cNvPr>
          <p:cNvPicPr>
            <a:picLocks noChangeAspect="1"/>
          </p:cNvPicPr>
          <p:nvPr/>
        </p:nvPicPr>
        <p:blipFill>
          <a:blip r:embed="rId4"/>
          <a:stretch>
            <a:fillRect/>
          </a:stretch>
        </p:blipFill>
        <p:spPr>
          <a:xfrm>
            <a:off x="7691161" y="4146827"/>
            <a:ext cx="5791200" cy="5181600"/>
          </a:xfrm>
          <a:prstGeom prst="rect">
            <a:avLst/>
          </a:prstGeom>
        </p:spPr>
      </p:pic>
      <p:pic>
        <p:nvPicPr>
          <p:cNvPr id="7" name="Picture 6">
            <a:extLst>
              <a:ext uri="{FF2B5EF4-FFF2-40B4-BE49-F238E27FC236}">
                <a16:creationId xmlns:a16="http://schemas.microsoft.com/office/drawing/2014/main" id="{7C590494-48BB-47EE-BB91-C213DDB31327}"/>
              </a:ext>
            </a:extLst>
          </p:cNvPr>
          <p:cNvPicPr>
            <a:picLocks noChangeAspect="1"/>
          </p:cNvPicPr>
          <p:nvPr/>
        </p:nvPicPr>
        <p:blipFill>
          <a:blip r:embed="rId5"/>
          <a:stretch>
            <a:fillRect/>
          </a:stretch>
        </p:blipFill>
        <p:spPr>
          <a:xfrm>
            <a:off x="12536158" y="5791103"/>
            <a:ext cx="5204550" cy="4248941"/>
          </a:xfrm>
          <a:prstGeom prst="rect">
            <a:avLst/>
          </a:prstGeom>
        </p:spPr>
      </p:pic>
    </p:spTree>
    <p:extLst>
      <p:ext uri="{BB962C8B-B14F-4D97-AF65-F5344CB8AC3E}">
        <p14:creationId xmlns:p14="http://schemas.microsoft.com/office/powerpoint/2010/main" val="2751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F4E6-F808-4861-819E-15039941DE15}"/>
              </a:ext>
            </a:extLst>
          </p:cNvPr>
          <p:cNvSpPr>
            <a:spLocks noGrp="1"/>
          </p:cNvSpPr>
          <p:nvPr>
            <p:ph type="title"/>
          </p:nvPr>
        </p:nvSpPr>
        <p:spPr/>
        <p:txBody>
          <a:bodyPr/>
          <a:lstStyle/>
          <a:p>
            <a:r>
              <a:rPr lang="en-US" sz="4000" dirty="0"/>
              <a:t>Evidence-based Software Engineering</a:t>
            </a:r>
          </a:p>
        </p:txBody>
      </p:sp>
      <p:sp>
        <p:nvSpPr>
          <p:cNvPr id="3" name="Content Placeholder 2">
            <a:extLst>
              <a:ext uri="{FF2B5EF4-FFF2-40B4-BE49-F238E27FC236}">
                <a16:creationId xmlns:a16="http://schemas.microsoft.com/office/drawing/2014/main" id="{61C6D873-5E4C-4968-8D1A-76512803150F}"/>
              </a:ext>
            </a:extLst>
          </p:cNvPr>
          <p:cNvSpPr>
            <a:spLocks noGrp="1"/>
          </p:cNvSpPr>
          <p:nvPr>
            <p:ph idx="1"/>
          </p:nvPr>
        </p:nvSpPr>
        <p:spPr/>
        <p:txBody>
          <a:bodyPr>
            <a:normAutofit/>
          </a:bodyPr>
          <a:lstStyle/>
          <a:p>
            <a:r>
              <a:rPr lang="en-US" sz="2800" dirty="0"/>
              <a:t>A peculiar focus of SEOR is on:</a:t>
            </a:r>
          </a:p>
          <a:p>
            <a:endParaRPr lang="en-US" sz="2800" dirty="0"/>
          </a:p>
          <a:p>
            <a:pPr marL="342900" indent="-342900">
              <a:buFont typeface="Arial" panose="020B0604020202020204" pitchFamily="34" charset="0"/>
              <a:buChar char="•"/>
            </a:pPr>
            <a:r>
              <a:rPr lang="en-US" sz="2800" dirty="0"/>
              <a:t>Systematic Literature Reviews</a:t>
            </a:r>
          </a:p>
          <a:p>
            <a:pPr marL="342900" indent="-342900">
              <a:buFont typeface="Arial" panose="020B0604020202020204" pitchFamily="34" charset="0"/>
              <a:buChar char="•"/>
            </a:pPr>
            <a:r>
              <a:rPr lang="en-US" sz="2800" dirty="0"/>
              <a:t>Systematic Mapping Studies</a:t>
            </a:r>
          </a:p>
          <a:p>
            <a:pPr marL="342900" indent="-342900">
              <a:buFont typeface="Arial" panose="020B0604020202020204" pitchFamily="34" charset="0"/>
              <a:buChar char="•"/>
            </a:pPr>
            <a:r>
              <a:rPr lang="en-US" sz="2800" dirty="0"/>
              <a:t>Tertiary Analysis</a:t>
            </a:r>
          </a:p>
          <a:p>
            <a:pPr marL="342900" indent="-342900">
              <a:buFont typeface="Arial" panose="020B0604020202020204" pitchFamily="34" charset="0"/>
              <a:buChar char="•"/>
            </a:pPr>
            <a:r>
              <a:rPr lang="en-US" sz="2800" dirty="0"/>
              <a:t>Bibliometric/</a:t>
            </a:r>
            <a:r>
              <a:rPr lang="en-US" sz="2800" dirty="0" err="1"/>
              <a:t>Scientometric</a:t>
            </a:r>
            <a:r>
              <a:rPr lang="en-US" sz="2800" dirty="0"/>
              <a:t> Analysis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12 secondary studies published. Several in pipeline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140944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57CD-B3E9-47F7-9FC3-A19C0B6407A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BAA69E2-8483-480C-B642-89A0356904FA}"/>
              </a:ext>
            </a:extLst>
          </p:cNvPr>
          <p:cNvPicPr>
            <a:picLocks noGrp="1" noChangeAspect="1"/>
          </p:cNvPicPr>
          <p:nvPr>
            <p:ph idx="1"/>
          </p:nvPr>
        </p:nvPicPr>
        <p:blipFill>
          <a:blip r:embed="rId2"/>
          <a:stretch>
            <a:fillRect/>
          </a:stretch>
        </p:blipFill>
        <p:spPr>
          <a:xfrm>
            <a:off x="263444" y="265854"/>
            <a:ext cx="7655626" cy="5207431"/>
          </a:xfrm>
          <a:prstGeom prst="rect">
            <a:avLst/>
          </a:prstGeom>
        </p:spPr>
      </p:pic>
      <p:pic>
        <p:nvPicPr>
          <p:cNvPr id="6" name="Picture 5">
            <a:extLst>
              <a:ext uri="{FF2B5EF4-FFF2-40B4-BE49-F238E27FC236}">
                <a16:creationId xmlns:a16="http://schemas.microsoft.com/office/drawing/2014/main" id="{0BC63D9D-FB84-490F-B4B1-9DDC320697EF}"/>
              </a:ext>
            </a:extLst>
          </p:cNvPr>
          <p:cNvPicPr>
            <a:picLocks noChangeAspect="1"/>
          </p:cNvPicPr>
          <p:nvPr/>
        </p:nvPicPr>
        <p:blipFill>
          <a:blip r:embed="rId3"/>
          <a:stretch>
            <a:fillRect/>
          </a:stretch>
        </p:blipFill>
        <p:spPr>
          <a:xfrm>
            <a:off x="5794834" y="3403225"/>
            <a:ext cx="6840759" cy="5610226"/>
          </a:xfrm>
          <a:prstGeom prst="rect">
            <a:avLst/>
          </a:prstGeom>
        </p:spPr>
      </p:pic>
      <p:pic>
        <p:nvPicPr>
          <p:cNvPr id="5" name="Picture 4">
            <a:extLst>
              <a:ext uri="{FF2B5EF4-FFF2-40B4-BE49-F238E27FC236}">
                <a16:creationId xmlns:a16="http://schemas.microsoft.com/office/drawing/2014/main" id="{D97432F7-B24F-4337-9128-9532376199AC}"/>
              </a:ext>
            </a:extLst>
          </p:cNvPr>
          <p:cNvPicPr>
            <a:picLocks noChangeAspect="1"/>
          </p:cNvPicPr>
          <p:nvPr/>
        </p:nvPicPr>
        <p:blipFill>
          <a:blip r:embed="rId4"/>
          <a:stretch>
            <a:fillRect/>
          </a:stretch>
        </p:blipFill>
        <p:spPr>
          <a:xfrm>
            <a:off x="10617490" y="4591951"/>
            <a:ext cx="7429500" cy="5610225"/>
          </a:xfrm>
          <a:prstGeom prst="rect">
            <a:avLst/>
          </a:prstGeom>
        </p:spPr>
      </p:pic>
    </p:spTree>
    <p:extLst>
      <p:ext uri="{BB962C8B-B14F-4D97-AF65-F5344CB8AC3E}">
        <p14:creationId xmlns:p14="http://schemas.microsoft.com/office/powerpoint/2010/main" val="39064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タイトル 14"/>
          <p:cNvSpPr>
            <a:spLocks noGrp="1"/>
          </p:cNvSpPr>
          <p:nvPr>
            <p:ph type="title"/>
          </p:nvPr>
        </p:nvSpPr>
        <p:spPr/>
        <p:txBody>
          <a:bodyPr/>
          <a:lstStyle/>
          <a:p>
            <a:r>
              <a:rPr lang="en-US" dirty="0"/>
              <a:t>RESEARCH </a:t>
            </a:r>
            <a:r>
              <a:rPr lang="en-US" dirty="0">
                <a:solidFill>
                  <a:schemeClr val="accent1"/>
                </a:solidFill>
                <a:latin typeface="Bebas Neue Regular" pitchFamily="50" charset="0"/>
              </a:rPr>
              <a:t>PROBLEM</a:t>
            </a:r>
            <a:endParaRPr kumimoji="1"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4</a:t>
            </a:fld>
            <a:endParaRPr lang="ja-JP" altLang="en-US" dirty="0"/>
          </a:p>
        </p:txBody>
      </p:sp>
      <p:sp>
        <p:nvSpPr>
          <p:cNvPr id="18" name="テキスト プレースホルダー 17"/>
          <p:cNvSpPr>
            <a:spLocks noGrp="1"/>
          </p:cNvSpPr>
          <p:nvPr>
            <p:ph type="body" sz="quarter" idx="14"/>
          </p:nvPr>
        </p:nvSpPr>
        <p:spPr>
          <a:xfrm>
            <a:off x="9287222" y="1903140"/>
            <a:ext cx="8856984" cy="1224136"/>
          </a:xfrm>
        </p:spPr>
        <p:txBody>
          <a:bodyPr/>
          <a:lstStyle/>
          <a:p>
            <a:r>
              <a:rPr kumimoji="1" lang="en-US" sz="2400" dirty="0">
                <a:solidFill>
                  <a:schemeClr val="bg1">
                    <a:alpha val="90000"/>
                  </a:schemeClr>
                </a:solidFill>
                <a:latin typeface="Century Gothic" pitchFamily="34" charset="0"/>
              </a:rPr>
              <a:t>The plethora of service providers with a range of functionally similar cloud services makes it difficult for the user to select the most appropriate and optimal cloud service. </a:t>
            </a:r>
            <a:endParaRPr lang="en-MY" sz="2400" dirty="0">
              <a:latin typeface="Century Gothic" pitchFamily="34" charset="0"/>
            </a:endParaRPr>
          </a:p>
        </p:txBody>
      </p:sp>
      <p:sp>
        <p:nvSpPr>
          <p:cNvPr id="23" name="テキスト プレースホルダー 22"/>
          <p:cNvSpPr>
            <a:spLocks noGrp="1"/>
          </p:cNvSpPr>
          <p:nvPr>
            <p:ph type="body" sz="quarter" idx="19"/>
          </p:nvPr>
        </p:nvSpPr>
        <p:spPr/>
        <p:txBody>
          <a:bodyPr/>
          <a:lstStyle/>
          <a:p>
            <a:r>
              <a:rPr kumimoji="1" lang="en-US" altLang="ja-JP" dirty="0">
                <a:solidFill>
                  <a:schemeClr val="bg1">
                    <a:lumMod val="75000"/>
                    <a:lumOff val="25000"/>
                    <a:alpha val="90000"/>
                  </a:schemeClr>
                </a:solidFill>
                <a:latin typeface="Century Gothic" pitchFamily="34" charset="0"/>
              </a:rPr>
              <a:t>General Problem</a:t>
            </a:r>
            <a:endParaRPr kumimoji="1" lang="ja-JP" altLang="en-US" dirty="0">
              <a:solidFill>
                <a:schemeClr val="bg1">
                  <a:lumMod val="75000"/>
                  <a:lumOff val="25000"/>
                  <a:alpha val="90000"/>
                </a:schemeClr>
              </a:solidFill>
              <a:latin typeface="Century Gothic" pitchFamily="34" charset="0"/>
            </a:endParaRPr>
          </a:p>
        </p:txBody>
      </p:sp>
      <p:sp>
        <p:nvSpPr>
          <p:cNvPr id="24" name="テキスト プレースホルダー 23"/>
          <p:cNvSpPr>
            <a:spLocks noGrp="1"/>
          </p:cNvSpPr>
          <p:nvPr>
            <p:ph type="body" sz="quarter" idx="20"/>
          </p:nvPr>
        </p:nvSpPr>
        <p:spPr/>
        <p:txBody>
          <a:bodyPr/>
          <a:lstStyle/>
          <a:p>
            <a:r>
              <a:rPr kumimoji="1" lang="en-US" altLang="ja-JP" dirty="0">
                <a:solidFill>
                  <a:schemeClr val="bg1">
                    <a:lumMod val="75000"/>
                    <a:lumOff val="25000"/>
                    <a:alpha val="90000"/>
                  </a:schemeClr>
                </a:solidFill>
                <a:latin typeface="Century Gothic" pitchFamily="34" charset="0"/>
              </a:rPr>
              <a:t>Research gaps</a:t>
            </a:r>
            <a:endParaRPr kumimoji="1" lang="ja-JP" altLang="en-US" dirty="0">
              <a:solidFill>
                <a:schemeClr val="bg1">
                  <a:lumMod val="75000"/>
                  <a:lumOff val="25000"/>
                  <a:alpha val="90000"/>
                </a:schemeClr>
              </a:solidFill>
              <a:latin typeface="Century Gothic" pitchFamily="34" charset="0"/>
            </a:endParaRPr>
          </a:p>
        </p:txBody>
      </p:sp>
      <p:sp>
        <p:nvSpPr>
          <p:cNvPr id="25" name="テキスト プレースホルダー 24"/>
          <p:cNvSpPr>
            <a:spLocks noGrp="1"/>
          </p:cNvSpPr>
          <p:nvPr>
            <p:ph type="body" sz="quarter" idx="21"/>
          </p:nvPr>
        </p:nvSpPr>
        <p:spPr/>
        <p:txBody>
          <a:bodyPr/>
          <a:lstStyle/>
          <a:p>
            <a:r>
              <a:rPr kumimoji="1" lang="en-US" altLang="ja-JP" dirty="0">
                <a:solidFill>
                  <a:schemeClr val="bg1">
                    <a:lumMod val="75000"/>
                    <a:lumOff val="25000"/>
                    <a:alpha val="90000"/>
                  </a:schemeClr>
                </a:solidFill>
                <a:latin typeface="Century Gothic" pitchFamily="34" charset="0"/>
              </a:rPr>
              <a:t>Core Problem</a:t>
            </a:r>
            <a:endParaRPr kumimoji="1" lang="ja-JP" altLang="en-US" dirty="0">
              <a:solidFill>
                <a:schemeClr val="bg1">
                  <a:lumMod val="75000"/>
                  <a:lumOff val="25000"/>
                  <a:alpha val="90000"/>
                </a:schemeClr>
              </a:solidFill>
              <a:latin typeface="Century Gothic" pitchFamily="34" charset="0"/>
            </a:endParaRPr>
          </a:p>
        </p:txBody>
      </p:sp>
      <p:sp>
        <p:nvSpPr>
          <p:cNvPr id="2" name="Text Placeholder 1"/>
          <p:cNvSpPr>
            <a:spLocks noGrp="1"/>
          </p:cNvSpPr>
          <p:nvPr>
            <p:ph type="body" sz="quarter" idx="16"/>
          </p:nvPr>
        </p:nvSpPr>
        <p:spPr>
          <a:xfrm>
            <a:off x="9287222" y="3487316"/>
            <a:ext cx="8856984" cy="1224136"/>
          </a:xfrm>
        </p:spPr>
        <p:txBody>
          <a:bodyPr/>
          <a:lstStyle/>
          <a:p>
            <a:pPr marL="457200" indent="-457200">
              <a:buFont typeface="+mj-lt"/>
              <a:buAutoNum type="arabicPeriod"/>
            </a:pPr>
            <a:r>
              <a:rPr lang="en-US" sz="2400" dirty="0"/>
              <a:t>little discussion on </a:t>
            </a:r>
            <a:r>
              <a:rPr kumimoji="1" lang="en-US" sz="2400" b="1" dirty="0">
                <a:solidFill>
                  <a:srgbClr val="FFFF00">
                    <a:alpha val="90000"/>
                  </a:srgbClr>
                </a:solidFill>
                <a:latin typeface="Century Gothic" pitchFamily="34" charset="0"/>
              </a:rPr>
              <a:t>aggregation </a:t>
            </a:r>
            <a:r>
              <a:rPr kumimoji="1" lang="en-US" sz="2400" dirty="0">
                <a:solidFill>
                  <a:schemeClr val="bg1">
                    <a:alpha val="90000"/>
                  </a:schemeClr>
                </a:solidFill>
                <a:latin typeface="Century Gothic" pitchFamily="34" charset="0"/>
              </a:rPr>
              <a:t>of</a:t>
            </a:r>
            <a:r>
              <a:rPr kumimoji="1" lang="en-US" sz="2400" dirty="0">
                <a:solidFill>
                  <a:srgbClr val="FFFF00">
                    <a:alpha val="90000"/>
                  </a:srgbClr>
                </a:solidFill>
                <a:latin typeface="Century Gothic" pitchFamily="34" charset="0"/>
              </a:rPr>
              <a:t> </a:t>
            </a:r>
            <a:r>
              <a:rPr kumimoji="1" lang="en-US" sz="2400" b="1" dirty="0">
                <a:solidFill>
                  <a:srgbClr val="FFFF00">
                    <a:alpha val="90000"/>
                  </a:srgbClr>
                </a:solidFill>
                <a:latin typeface="Century Gothic" pitchFamily="34" charset="0"/>
              </a:rPr>
              <a:t>subjective </a:t>
            </a:r>
            <a:r>
              <a:rPr kumimoji="1" lang="en-US" sz="2400" dirty="0">
                <a:solidFill>
                  <a:schemeClr val="bg1">
                    <a:alpha val="90000"/>
                  </a:schemeClr>
                </a:solidFill>
                <a:latin typeface="Century Gothic" pitchFamily="34" charset="0"/>
              </a:rPr>
              <a:t>user feedback and</a:t>
            </a:r>
            <a:r>
              <a:rPr kumimoji="1" lang="en-US" sz="2400" b="1" dirty="0">
                <a:solidFill>
                  <a:schemeClr val="bg1">
                    <a:alpha val="90000"/>
                  </a:schemeClr>
                </a:solidFill>
                <a:latin typeface="Century Gothic" pitchFamily="34" charset="0"/>
              </a:rPr>
              <a:t> </a:t>
            </a:r>
            <a:r>
              <a:rPr kumimoji="1" lang="en-US" sz="2400" b="1" dirty="0">
                <a:solidFill>
                  <a:srgbClr val="FFFF00">
                    <a:alpha val="90000"/>
                  </a:srgbClr>
                </a:solidFill>
                <a:latin typeface="Century Gothic" pitchFamily="34" charset="0"/>
              </a:rPr>
              <a:t>objective </a:t>
            </a:r>
            <a:r>
              <a:rPr kumimoji="1" lang="en-US" sz="2400" dirty="0">
                <a:solidFill>
                  <a:schemeClr val="bg1">
                    <a:alpha val="90000"/>
                  </a:schemeClr>
                </a:solidFill>
                <a:latin typeface="Century Gothic" pitchFamily="34" charset="0"/>
              </a:rPr>
              <a:t>performance assessments. </a:t>
            </a:r>
          </a:p>
          <a:p>
            <a:pPr marL="457200" indent="-457200">
              <a:buFont typeface="+mj-lt"/>
              <a:buAutoNum type="arabicPeriod"/>
            </a:pPr>
            <a:r>
              <a:rPr lang="en-US" sz="2400" dirty="0"/>
              <a:t>Focus on certain type of </a:t>
            </a:r>
            <a:r>
              <a:rPr kumimoji="1" lang="en-US" sz="2400" b="1" dirty="0">
                <a:solidFill>
                  <a:srgbClr val="FFFF00">
                    <a:alpha val="90000"/>
                  </a:srgbClr>
                </a:solidFill>
                <a:latin typeface="Century Gothic" pitchFamily="34" charset="0"/>
              </a:rPr>
              <a:t>evaluation  criteria </a:t>
            </a:r>
            <a:r>
              <a:rPr lang="en-US" sz="2400" dirty="0"/>
              <a:t>for decision making. non-consideration of several critical factors </a:t>
            </a:r>
            <a:r>
              <a:rPr lang="en-US" sz="2000" dirty="0"/>
              <a:t>(Geographical coverage, maturity, compliance, price/perform. ratio etc).</a:t>
            </a:r>
          </a:p>
          <a:p>
            <a:pPr marL="457200" indent="-457200">
              <a:buFont typeface="+mj-lt"/>
              <a:buAutoNum type="arabicPeriod"/>
            </a:pPr>
            <a:r>
              <a:rPr lang="en-US" sz="2400" dirty="0"/>
              <a:t>Inherent </a:t>
            </a:r>
            <a:r>
              <a:rPr kumimoji="1" lang="en-US" sz="2400" b="1" dirty="0">
                <a:solidFill>
                  <a:srgbClr val="FFFF00">
                    <a:alpha val="90000"/>
                  </a:srgbClr>
                </a:solidFill>
                <a:latin typeface="Century Gothic" pitchFamily="34" charset="0"/>
              </a:rPr>
              <a:t>uncertainty &amp; fuzziness </a:t>
            </a:r>
            <a:r>
              <a:rPr lang="en-US" sz="2400" dirty="0"/>
              <a:t>in subjective opinions.</a:t>
            </a:r>
          </a:p>
          <a:p>
            <a:pPr marL="457200" indent="-457200">
              <a:buFont typeface="+mj-lt"/>
              <a:buAutoNum type="arabicPeriod"/>
            </a:pPr>
            <a:r>
              <a:rPr lang="en-US" sz="2400" dirty="0"/>
              <a:t>The issue of </a:t>
            </a:r>
            <a:r>
              <a:rPr kumimoji="1" lang="en-US" sz="2400" b="1" dirty="0">
                <a:solidFill>
                  <a:srgbClr val="FFFF00">
                    <a:alpha val="90000"/>
                  </a:srgbClr>
                </a:solidFill>
                <a:latin typeface="Century Gothic" pitchFamily="34" charset="0"/>
              </a:rPr>
              <a:t>evaluation method uncertainty is unaddressed </a:t>
            </a:r>
            <a:r>
              <a:rPr lang="en-US" sz="2400" dirty="0"/>
              <a:t>yet. </a:t>
            </a:r>
          </a:p>
          <a:p>
            <a:pPr marL="457200" indent="-457200">
              <a:buFont typeface="+mj-lt"/>
              <a:buAutoNum type="arabicPeriod"/>
            </a:pPr>
            <a:r>
              <a:rPr lang="en-US" sz="2400" dirty="0"/>
              <a:t>Lack of consideration of state-of-the-Art </a:t>
            </a:r>
            <a:r>
              <a:rPr kumimoji="1" lang="en-US" sz="2400" b="1" dirty="0">
                <a:solidFill>
                  <a:srgbClr val="FFFF00">
                    <a:alpha val="90000"/>
                  </a:srgbClr>
                </a:solidFill>
                <a:latin typeface="Century Gothic" pitchFamily="34" charset="0"/>
              </a:rPr>
              <a:t>MCDM algorithms </a:t>
            </a:r>
            <a:r>
              <a:rPr lang="en-US" sz="2000" dirty="0"/>
              <a:t>(MMOORA, WASPAS, VIKOR , COPRAS) </a:t>
            </a:r>
            <a:r>
              <a:rPr lang="en-US" sz="2400" dirty="0"/>
              <a:t>and </a:t>
            </a:r>
            <a:r>
              <a:rPr kumimoji="1" lang="en-US" sz="2400" b="1" dirty="0">
                <a:solidFill>
                  <a:srgbClr val="FFFF00">
                    <a:alpha val="90000"/>
                  </a:srgbClr>
                </a:solidFill>
                <a:latin typeface="Century Gothic" pitchFamily="34" charset="0"/>
              </a:rPr>
              <a:t>availability of tools</a:t>
            </a:r>
            <a:r>
              <a:rPr lang="en-US" sz="2400" dirty="0"/>
              <a:t>.</a:t>
            </a:r>
          </a:p>
          <a:p>
            <a:pPr marL="457200" indent="-457200">
              <a:buFont typeface="Arial" panose="020B0604020202020204" pitchFamily="34" charset="0"/>
              <a:buChar char="•"/>
            </a:pPr>
            <a:endParaRPr lang="en-US" sz="2400" dirty="0"/>
          </a:p>
          <a:p>
            <a:endParaRPr lang="en-US" dirty="0"/>
          </a:p>
        </p:txBody>
      </p:sp>
      <p:sp>
        <p:nvSpPr>
          <p:cNvPr id="11" name="Text Placeholder 1"/>
          <p:cNvSpPr>
            <a:spLocks noGrp="1"/>
          </p:cNvSpPr>
          <p:nvPr>
            <p:ph type="body" sz="quarter" idx="16"/>
          </p:nvPr>
        </p:nvSpPr>
        <p:spPr>
          <a:xfrm>
            <a:off x="9215214" y="8023820"/>
            <a:ext cx="8784976" cy="1224136"/>
          </a:xfrm>
        </p:spPr>
        <p:txBody>
          <a:bodyPr/>
          <a:lstStyle/>
          <a:p>
            <a:r>
              <a:rPr lang="en-US" sz="2400" dirty="0"/>
              <a:t>There is a need of systematic procedure aggregating the user feedback and real-world performance assessment data, while incorporating the uncertainty and vagueness at multiple levels. </a:t>
            </a:r>
          </a:p>
          <a:p>
            <a:endParaRPr lang="en-US" sz="2400" dirty="0"/>
          </a:p>
          <a:p>
            <a:endParaRPr lang="en-US" sz="2400" dirty="0"/>
          </a:p>
          <a:p>
            <a:endParaRPr lang="en-US" sz="2400" dirty="0"/>
          </a:p>
        </p:txBody>
      </p:sp>
      <p:sp>
        <p:nvSpPr>
          <p:cNvPr id="10" name="Text Placeholder 1"/>
          <p:cNvSpPr>
            <a:spLocks noGrp="1"/>
          </p:cNvSpPr>
          <p:nvPr>
            <p:ph type="body" sz="quarter" idx="16"/>
          </p:nvPr>
        </p:nvSpPr>
        <p:spPr>
          <a:xfrm>
            <a:off x="142206" y="9674932"/>
            <a:ext cx="17137904" cy="1224136"/>
          </a:xfrm>
        </p:spPr>
        <p:txBody>
          <a:bodyPr/>
          <a:lstStyle/>
          <a:p>
            <a:r>
              <a:rPr lang="en-US" sz="1600" dirty="0"/>
              <a:t>(Qu Lie, Wang Yan, Orgun Mehmet A,. Liu Ling, Liu Huan, 2015), (Garg, Versteeg, &amp; Buyya, 2013), (Lee &amp; Seo, 2015), (R. R. Kumar, Mishra, &amp; Kumar, 2017)</a:t>
            </a:r>
          </a:p>
          <a:p>
            <a:endParaRPr lang="en-US" sz="1600" dirty="0"/>
          </a:p>
          <a:p>
            <a:endParaRPr lang="en-US" sz="1600" dirty="0"/>
          </a:p>
          <a:p>
            <a:endParaRPr lang="en-US" sz="16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881780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0999981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22A2476-9CD4-4FBE-9122-6AFE1ACBB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888" y="-329108"/>
            <a:ext cx="7039718" cy="1080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1200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3E1C-51E4-41F5-B4D4-E9DED323CF87}"/>
              </a:ext>
            </a:extLst>
          </p:cNvPr>
          <p:cNvSpPr>
            <a:spLocks noGrp="1"/>
          </p:cNvSpPr>
          <p:nvPr>
            <p:ph type="title"/>
          </p:nvPr>
        </p:nvSpPr>
        <p:spPr/>
        <p:txBody>
          <a:bodyPr/>
          <a:lstStyle/>
          <a:p>
            <a:endParaRPr lang="en-US"/>
          </a:p>
        </p:txBody>
      </p:sp>
      <p:pic>
        <p:nvPicPr>
          <p:cNvPr id="13314" name="Picture 2">
            <a:extLst>
              <a:ext uri="{FF2B5EF4-FFF2-40B4-BE49-F238E27FC236}">
                <a16:creationId xmlns:a16="http://schemas.microsoft.com/office/drawing/2014/main" id="{D69DDFCF-5167-40FA-8B7A-E40B9A8EE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8286413" cy="10236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6827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6"/>
          </p:nvPr>
        </p:nvSpPr>
        <p:spPr/>
        <p:txBody>
          <a:bodyPr/>
          <a:lstStyle/>
          <a:p>
            <a:endParaRPr lang="en-US" dirty="0"/>
          </a:p>
        </p:txBody>
      </p:sp>
      <p:sp>
        <p:nvSpPr>
          <p:cNvPr id="4" name="Text Placeholder 3"/>
          <p:cNvSpPr>
            <a:spLocks noGrp="1"/>
          </p:cNvSpPr>
          <p:nvPr>
            <p:ph type="body" sz="quarter" idx="17"/>
          </p:nvPr>
        </p:nvSpPr>
        <p:spPr/>
        <p:txBody>
          <a:bodyPr/>
          <a:lstStyle/>
          <a:p>
            <a:endParaRPr lang="en-US" dirty="0"/>
          </a:p>
        </p:txBody>
      </p:sp>
      <p:pic>
        <p:nvPicPr>
          <p:cNvPr id="5" name="Picture 5" descr="https://documents.lucidchart.com/documents/46ecf295-836f-4b06-99b8-0816af80bb97/pages/0_0?a=1975&amp;x=-57&amp;y=91&amp;w=2142&amp;h=1162&amp;store=1&amp;accept=image%2F*&amp;auth=LCA%2000adf6479a4dd33a2befa48fdb821f4d0c8c0699-ts%3D1504414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7" y="0"/>
            <a:ext cx="18263875" cy="1028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16860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Fuzzy AHP</a:t>
            </a:r>
          </a:p>
        </p:txBody>
      </p:sp>
      <p:sp>
        <p:nvSpPr>
          <p:cNvPr id="7" name="Text Placeholder 6"/>
          <p:cNvSpPr>
            <a:spLocks noGrp="1"/>
          </p:cNvSpPr>
          <p:nvPr>
            <p:ph type="body" sz="quarter" idx="13"/>
          </p:nvPr>
        </p:nvSpPr>
        <p:spPr/>
        <p:txBody>
          <a:bodyPr/>
          <a:lstStyle/>
          <a:p>
            <a:r>
              <a:rPr lang="en-US" dirty="0"/>
              <a:t>FAHP computations</a:t>
            </a:r>
          </a:p>
        </p:txBody>
      </p:sp>
      <p:sp>
        <p:nvSpPr>
          <p:cNvPr id="11" name="正方形/長方形 9"/>
          <p:cNvSpPr/>
          <p:nvPr/>
        </p:nvSpPr>
        <p:spPr>
          <a:xfrm>
            <a:off x="10993525" y="2499739"/>
            <a:ext cx="680099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400" b="1" dirty="0"/>
              <a:t>Step. 1 </a:t>
            </a:r>
            <a:r>
              <a:rPr lang="en-US" sz="2400" b="1" dirty="0"/>
              <a:t>Calculating the fuzzy synthetic extent</a:t>
            </a:r>
            <a:endParaRPr lang="en-MY" sz="2400" b="1" dirty="0"/>
          </a:p>
        </p:txBody>
      </p:sp>
      <p:pic>
        <p:nvPicPr>
          <p:cNvPr id="12" name="Picture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05788" y="3201421"/>
            <a:ext cx="4176464" cy="1047034"/>
          </a:xfrm>
          <a:prstGeom prst="rect">
            <a:avLst/>
          </a:prstGeom>
          <a:solidFill>
            <a:schemeClr val="tx2"/>
          </a:solidFill>
          <a:ln>
            <a:noFill/>
          </a:ln>
        </p:spPr>
      </p:pic>
      <p:sp>
        <p:nvSpPr>
          <p:cNvPr id="14" name="正方形/長方形 9"/>
          <p:cNvSpPr/>
          <p:nvPr/>
        </p:nvSpPr>
        <p:spPr>
          <a:xfrm>
            <a:off x="11139126" y="4534668"/>
            <a:ext cx="680099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400" b="1" dirty="0"/>
              <a:t>Step. 2 Degree of possibility</a:t>
            </a:r>
          </a:p>
        </p:txBody>
      </p:sp>
      <p:sp>
        <p:nvSpPr>
          <p:cNvPr id="15" name="Rectangle 2"/>
          <p:cNvSpPr>
            <a:spLocks noChangeArrowheads="1"/>
          </p:cNvSpPr>
          <p:nvPr/>
        </p:nvSpPr>
        <p:spPr bwMode="auto">
          <a:xfrm>
            <a:off x="11807502" y="6365552"/>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1464888435"/>
              </p:ext>
            </p:extLst>
          </p:nvPr>
        </p:nvGraphicFramePr>
        <p:xfrm>
          <a:off x="11149693" y="5447795"/>
          <a:ext cx="6418450" cy="1567913"/>
        </p:xfrm>
        <a:graphic>
          <a:graphicData uri="http://schemas.openxmlformats.org/presentationml/2006/ole">
            <mc:AlternateContent xmlns:mc="http://schemas.openxmlformats.org/markup-compatibility/2006">
              <mc:Choice xmlns:v="urn:schemas-microsoft-com:vml" Requires="v">
                <p:oleObj spid="_x0000_s4158" name="Equation" r:id="rId4" imgW="4800600" imgH="1282700" progId="Equation.DSMT4">
                  <p:embed/>
                </p:oleObj>
              </mc:Choice>
              <mc:Fallback>
                <p:oleObj name="Equation" r:id="rId4" imgW="4800600" imgH="12827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9693" y="5447795"/>
                        <a:ext cx="6418450" cy="1567913"/>
                      </a:xfrm>
                      <a:prstGeom prst="rect">
                        <a:avLst/>
                      </a:prstGeom>
                      <a:solidFill>
                        <a:schemeClr val="bg1"/>
                      </a:solidFill>
                    </p:spPr>
                  </p:pic>
                </p:oleObj>
              </mc:Fallback>
            </mc:AlternateContent>
          </a:graphicData>
        </a:graphic>
      </p:graphicFrame>
      <p:sp>
        <p:nvSpPr>
          <p:cNvPr id="19" name="Picture Placeholder 18"/>
          <p:cNvSpPr>
            <a:spLocks noGrp="1"/>
          </p:cNvSpPr>
          <p:nvPr>
            <p:ph type="pic" sz="quarter" idx="12"/>
          </p:nvPr>
        </p:nvSpPr>
        <p:spPr/>
      </p:sp>
      <p:pic>
        <p:nvPicPr>
          <p:cNvPr id="21" name="Picture 20"/>
          <p:cNvPicPr>
            <a:picLocks noChangeAspect="1"/>
          </p:cNvPicPr>
          <p:nvPr/>
        </p:nvPicPr>
        <p:blipFill>
          <a:blip r:embed="rId6"/>
          <a:stretch>
            <a:fillRect/>
          </a:stretch>
        </p:blipFill>
        <p:spPr>
          <a:xfrm>
            <a:off x="25574" y="1"/>
            <a:ext cx="7626632" cy="4032736"/>
          </a:xfrm>
          <a:prstGeom prst="rect">
            <a:avLst/>
          </a:prstGeom>
        </p:spPr>
      </p:pic>
      <p:pic>
        <p:nvPicPr>
          <p:cNvPr id="22" name="Picture 21"/>
          <p:cNvPicPr>
            <a:picLocks noChangeAspect="1"/>
          </p:cNvPicPr>
          <p:nvPr/>
        </p:nvPicPr>
        <p:blipFill>
          <a:blip r:embed="rId7"/>
          <a:stretch>
            <a:fillRect/>
          </a:stretch>
        </p:blipFill>
        <p:spPr>
          <a:xfrm>
            <a:off x="69346" y="4388283"/>
            <a:ext cx="4645419" cy="2359242"/>
          </a:xfrm>
          <a:prstGeom prst="rect">
            <a:avLst/>
          </a:prstGeom>
        </p:spPr>
      </p:pic>
      <p:pic>
        <p:nvPicPr>
          <p:cNvPr id="24" name="Picture 23"/>
          <p:cNvPicPr>
            <a:picLocks noChangeAspect="1"/>
          </p:cNvPicPr>
          <p:nvPr/>
        </p:nvPicPr>
        <p:blipFill>
          <a:blip r:embed="rId8"/>
          <a:stretch>
            <a:fillRect/>
          </a:stretch>
        </p:blipFill>
        <p:spPr>
          <a:xfrm>
            <a:off x="4714765" y="4388283"/>
            <a:ext cx="2937441" cy="2369192"/>
          </a:xfrm>
          <a:prstGeom prst="rect">
            <a:avLst/>
          </a:prstGeom>
        </p:spPr>
      </p:pic>
      <p:pic>
        <p:nvPicPr>
          <p:cNvPr id="25" name="Picture 24"/>
          <p:cNvPicPr>
            <a:picLocks noChangeAspect="1"/>
          </p:cNvPicPr>
          <p:nvPr/>
        </p:nvPicPr>
        <p:blipFill>
          <a:blip r:embed="rId9"/>
          <a:stretch>
            <a:fillRect/>
          </a:stretch>
        </p:blipFill>
        <p:spPr>
          <a:xfrm>
            <a:off x="2899678" y="6887513"/>
            <a:ext cx="4752528" cy="3291829"/>
          </a:xfrm>
          <a:prstGeom prst="rect">
            <a:avLst/>
          </a:prstGeom>
        </p:spPr>
      </p:pic>
      <p:sp>
        <p:nvSpPr>
          <p:cNvPr id="26" name="正方形/長方形 9"/>
          <p:cNvSpPr/>
          <p:nvPr/>
        </p:nvSpPr>
        <p:spPr>
          <a:xfrm>
            <a:off x="11149693" y="7713964"/>
            <a:ext cx="680099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400" b="1" dirty="0"/>
              <a:t>Step. 3 Priority weight vector calculation</a:t>
            </a:r>
          </a:p>
        </p:txBody>
      </p:sp>
      <p:pic>
        <p:nvPicPr>
          <p:cNvPr id="4127"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45083" y="9105850"/>
            <a:ext cx="6705600"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302130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Evaluation and Ranking</a:t>
            </a:r>
          </a:p>
        </p:txBody>
      </p:sp>
      <p:sp>
        <p:nvSpPr>
          <p:cNvPr id="5" name="正方形/長方形 9"/>
          <p:cNvSpPr/>
          <p:nvPr/>
        </p:nvSpPr>
        <p:spPr>
          <a:xfrm>
            <a:off x="486168" y="3919889"/>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1 </a:t>
            </a:r>
            <a:r>
              <a:rPr lang="en-US" sz="2000" b="1" dirty="0"/>
              <a:t>Constructing of the decision matrix</a:t>
            </a:r>
            <a:endParaRPr lang="en-MY" sz="2000" b="1" dirty="0"/>
          </a:p>
        </p:txBody>
      </p:sp>
      <p:sp>
        <p:nvSpPr>
          <p:cNvPr id="6" name="正方形/長方形 9"/>
          <p:cNvSpPr/>
          <p:nvPr/>
        </p:nvSpPr>
        <p:spPr>
          <a:xfrm>
            <a:off x="520663" y="4736434"/>
            <a:ext cx="61941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2 </a:t>
            </a:r>
            <a:r>
              <a:rPr lang="en-US" sz="2000" b="1" dirty="0"/>
              <a:t>Normalizing the decision matrix</a:t>
            </a:r>
            <a:endParaRPr lang="en-MY" sz="2000" b="1" dirty="0"/>
          </a:p>
        </p:txBody>
      </p:sp>
      <p:sp>
        <p:nvSpPr>
          <p:cNvPr id="7" name="正方形/長方形 9"/>
          <p:cNvSpPr/>
          <p:nvPr/>
        </p:nvSpPr>
        <p:spPr>
          <a:xfrm>
            <a:off x="479644" y="7839777"/>
            <a:ext cx="61941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3 </a:t>
            </a:r>
            <a:r>
              <a:rPr lang="en-US" sz="2000" b="1" dirty="0"/>
              <a:t>Construction of weighted normalized decision matrix</a:t>
            </a:r>
            <a:endParaRPr lang="en-MY" sz="2000" b="1" dirty="0"/>
          </a:p>
        </p:txBody>
      </p:sp>
      <p:sp>
        <p:nvSpPr>
          <p:cNvPr id="18" name="Rectangle 17"/>
          <p:cNvSpPr/>
          <p:nvPr/>
        </p:nvSpPr>
        <p:spPr>
          <a:xfrm>
            <a:off x="652148" y="4053811"/>
            <a:ext cx="16051898" cy="1200329"/>
          </a:xfrm>
          <a:prstGeom prst="rect">
            <a:avLst/>
          </a:prstGeom>
        </p:spPr>
        <p:txBody>
          <a:bodyPr wrap="square">
            <a:spAutoFit/>
          </a:bodyPr>
          <a:lstStyle/>
          <a:p>
            <a:endParaRPr lang="en-US" sz="2400" dirty="0"/>
          </a:p>
          <a:p>
            <a:endParaRPr lang="en-US" sz="2400" dirty="0"/>
          </a:p>
          <a:p>
            <a:endParaRPr lang="en-MY" sz="2400" dirty="0"/>
          </a:p>
        </p:txBody>
      </p:sp>
      <p:sp>
        <p:nvSpPr>
          <p:cNvPr id="25" name="Rectangle 17"/>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27" name="Rectangle 19"/>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8" name="Object 27"/>
          <p:cNvGraphicFramePr>
            <a:graphicFrameLocks noChangeAspect="1"/>
          </p:cNvGraphicFramePr>
          <p:nvPr>
            <p:extLst>
              <p:ext uri="{D42A27DB-BD31-4B8C-83A1-F6EECF244321}">
                <p14:modId xmlns:p14="http://schemas.microsoft.com/office/powerpoint/2010/main" val="4239926625"/>
              </p:ext>
            </p:extLst>
          </p:nvPr>
        </p:nvGraphicFramePr>
        <p:xfrm>
          <a:off x="901755" y="6076187"/>
          <a:ext cx="1976756" cy="744492"/>
        </p:xfrm>
        <a:graphic>
          <a:graphicData uri="http://schemas.openxmlformats.org/presentationml/2006/ole">
            <mc:AlternateContent xmlns:mc="http://schemas.openxmlformats.org/markup-compatibility/2006">
              <mc:Choice xmlns:v="urn:schemas-microsoft-com:vml" Requires="v">
                <p:oleObj spid="_x0000_s10754" name="Equation" r:id="rId3" imgW="761669" imgH="266584" progId="Equation.DSMT4">
                  <p:embed/>
                </p:oleObj>
              </mc:Choice>
              <mc:Fallback>
                <p:oleObj name="Equation" r:id="rId3" imgW="761669"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55" y="6076187"/>
                        <a:ext cx="1976756" cy="744492"/>
                      </a:xfrm>
                      <a:prstGeom prst="rect">
                        <a:avLst/>
                      </a:prstGeom>
                      <a:solidFill>
                        <a:schemeClr val="bg1"/>
                      </a:solidFill>
                    </p:spPr>
                  </p:pic>
                </p:oleObj>
              </mc:Fallback>
            </mc:AlternateContent>
          </a:graphicData>
        </a:graphic>
      </p:graphicFrame>
      <p:sp>
        <p:nvSpPr>
          <p:cNvPr id="29" name="Rectangle 21"/>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0" name="Object 29"/>
          <p:cNvGraphicFramePr>
            <a:graphicFrameLocks noChangeAspect="1"/>
          </p:cNvGraphicFramePr>
          <p:nvPr>
            <p:extLst>
              <p:ext uri="{D42A27DB-BD31-4B8C-83A1-F6EECF244321}">
                <p14:modId xmlns:p14="http://schemas.microsoft.com/office/powerpoint/2010/main" val="3128414332"/>
              </p:ext>
            </p:extLst>
          </p:nvPr>
        </p:nvGraphicFramePr>
        <p:xfrm>
          <a:off x="3454575" y="6067606"/>
          <a:ext cx="2016224" cy="714063"/>
        </p:xfrm>
        <a:graphic>
          <a:graphicData uri="http://schemas.openxmlformats.org/presentationml/2006/ole">
            <mc:AlternateContent xmlns:mc="http://schemas.openxmlformats.org/markup-compatibility/2006">
              <mc:Choice xmlns:v="urn:schemas-microsoft-com:vml" Requires="v">
                <p:oleObj spid="_x0000_s10755" name="Equation" r:id="rId5" imgW="926698" imgH="253890" progId="Equation.DSMT4">
                  <p:embed/>
                </p:oleObj>
              </mc:Choice>
              <mc:Fallback>
                <p:oleObj name="Equation" r:id="rId5" imgW="926698"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4575" y="6067606"/>
                        <a:ext cx="2016224" cy="714063"/>
                      </a:xfrm>
                      <a:prstGeom prst="rect">
                        <a:avLst/>
                      </a:prstGeom>
                      <a:solidFill>
                        <a:schemeClr val="bg1"/>
                      </a:solidFill>
                    </p:spPr>
                  </p:pic>
                </p:oleObj>
              </mc:Fallback>
            </mc:AlternateContent>
          </a:graphicData>
        </a:graphic>
      </p:graphicFrame>
      <p:sp>
        <p:nvSpPr>
          <p:cNvPr id="32" name="Rectangle 23"/>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33" name="Object 32"/>
          <p:cNvGraphicFramePr>
            <a:graphicFrameLocks noChangeAspect="1"/>
          </p:cNvGraphicFramePr>
          <p:nvPr>
            <p:extLst>
              <p:ext uri="{D42A27DB-BD31-4B8C-83A1-F6EECF244321}">
                <p14:modId xmlns:p14="http://schemas.microsoft.com/office/powerpoint/2010/main" val="2948561689"/>
              </p:ext>
            </p:extLst>
          </p:nvPr>
        </p:nvGraphicFramePr>
        <p:xfrm>
          <a:off x="706383" y="8997654"/>
          <a:ext cx="4632693" cy="550027"/>
        </p:xfrm>
        <a:graphic>
          <a:graphicData uri="http://schemas.openxmlformats.org/presentationml/2006/ole">
            <mc:AlternateContent xmlns:mc="http://schemas.openxmlformats.org/markup-compatibility/2006">
              <mc:Choice xmlns:v="urn:schemas-microsoft-com:vml" Requires="v">
                <p:oleObj spid="_x0000_s10756" name="Equation" r:id="rId7" imgW="2489200" imgH="266700" progId="Equation.DSMT4">
                  <p:embed/>
                </p:oleObj>
              </mc:Choice>
              <mc:Fallback>
                <p:oleObj name="Equation" r:id="rId7" imgW="2489200" imgH="266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83" y="8997654"/>
                        <a:ext cx="4632693" cy="550027"/>
                      </a:xfrm>
                      <a:prstGeom prst="rect">
                        <a:avLst/>
                      </a:prstGeom>
                      <a:solidFill>
                        <a:schemeClr val="bg1"/>
                      </a:solidFill>
                    </p:spPr>
                  </p:pic>
                </p:oleObj>
              </mc:Fallback>
            </mc:AlternateContent>
          </a:graphicData>
        </a:graphic>
      </p:graphicFrame>
      <p:cxnSp>
        <p:nvCxnSpPr>
          <p:cNvPr id="15" name="直線コネクタ 42"/>
          <p:cNvCxnSpPr/>
          <p:nvPr/>
        </p:nvCxnSpPr>
        <p:spPr>
          <a:xfrm>
            <a:off x="6977041" y="4495889"/>
            <a:ext cx="0" cy="2764874"/>
          </a:xfrm>
          <a:prstGeom prst="line">
            <a:avLst/>
          </a:prstGeom>
          <a:ln w="38100">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17" name="正方形/長方形 9"/>
          <p:cNvSpPr/>
          <p:nvPr/>
        </p:nvSpPr>
        <p:spPr>
          <a:xfrm>
            <a:off x="7239247" y="4794727"/>
            <a:ext cx="520786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2 </a:t>
            </a:r>
            <a:r>
              <a:rPr lang="en-US" sz="2000" b="1" dirty="0"/>
              <a:t>Normalizing the decision matrix</a:t>
            </a:r>
            <a:endParaRPr lang="en-MY" sz="2000" b="1" dirty="0"/>
          </a:p>
        </p:txBody>
      </p:sp>
      <p:sp>
        <p:nvSpPr>
          <p:cNvPr id="3" name="Rectangle 2"/>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62263521"/>
              </p:ext>
            </p:extLst>
          </p:nvPr>
        </p:nvGraphicFramePr>
        <p:xfrm>
          <a:off x="7866997" y="5873789"/>
          <a:ext cx="3718663" cy="862730"/>
        </p:xfrm>
        <a:graphic>
          <a:graphicData uri="http://schemas.openxmlformats.org/presentationml/2006/ole">
            <mc:AlternateContent xmlns:mc="http://schemas.openxmlformats.org/markup-compatibility/2006">
              <mc:Choice xmlns:v="urn:schemas-microsoft-com:vml" Requires="v">
                <p:oleObj spid="_x0000_s10757" name="Equation" r:id="rId9" imgW="2349500" imgH="520700" progId="Equation.DSMT4">
                  <p:embed/>
                </p:oleObj>
              </mc:Choice>
              <mc:Fallback>
                <p:oleObj name="Equation" r:id="rId9" imgW="2349500" imgH="520700"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6997" y="5873789"/>
                        <a:ext cx="3718663" cy="862730"/>
                      </a:xfrm>
                      <a:prstGeom prst="rect">
                        <a:avLst/>
                      </a:prstGeom>
                      <a:solidFill>
                        <a:schemeClr val="bg1"/>
                      </a:solidFill>
                    </p:spPr>
                  </p:pic>
                </p:oleObj>
              </mc:Fallback>
            </mc:AlternateContent>
          </a:graphicData>
        </a:graphic>
      </p:graphicFrame>
      <p:cxnSp>
        <p:nvCxnSpPr>
          <p:cNvPr id="22" name="直線コネクタ 42"/>
          <p:cNvCxnSpPr/>
          <p:nvPr/>
        </p:nvCxnSpPr>
        <p:spPr>
          <a:xfrm flipH="1">
            <a:off x="12730525" y="4794727"/>
            <a:ext cx="12940" cy="2466036"/>
          </a:xfrm>
          <a:prstGeom prst="line">
            <a:avLst/>
          </a:prstGeom>
          <a:ln w="38100">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3" name="正方形/長方形 9"/>
          <p:cNvSpPr/>
          <p:nvPr/>
        </p:nvSpPr>
        <p:spPr>
          <a:xfrm>
            <a:off x="12947223" y="4736434"/>
            <a:ext cx="525337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2 </a:t>
            </a:r>
            <a:r>
              <a:rPr lang="en-US" sz="2000" b="1" dirty="0"/>
              <a:t>Ratio system for normalization</a:t>
            </a:r>
            <a:endParaRPr lang="en-MY" sz="2000" b="1" dirty="0"/>
          </a:p>
        </p:txBody>
      </p:sp>
      <p:sp>
        <p:nvSpPr>
          <p:cNvPr id="12" name="Rectangle 8"/>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3" name="Object 12"/>
          <p:cNvGraphicFramePr>
            <a:graphicFrameLocks noChangeAspect="1"/>
          </p:cNvGraphicFramePr>
          <p:nvPr>
            <p:extLst>
              <p:ext uri="{D42A27DB-BD31-4B8C-83A1-F6EECF244321}">
                <p14:modId xmlns:p14="http://schemas.microsoft.com/office/powerpoint/2010/main" val="2300550658"/>
              </p:ext>
            </p:extLst>
          </p:nvPr>
        </p:nvGraphicFramePr>
        <p:xfrm>
          <a:off x="7866996" y="6861970"/>
          <a:ext cx="3718663" cy="871604"/>
        </p:xfrm>
        <a:graphic>
          <a:graphicData uri="http://schemas.openxmlformats.org/presentationml/2006/ole">
            <mc:AlternateContent xmlns:mc="http://schemas.openxmlformats.org/markup-compatibility/2006">
              <mc:Choice xmlns:v="urn:schemas-microsoft-com:vml" Requires="v">
                <p:oleObj spid="_x0000_s10758" name="Equation" r:id="rId11" imgW="2311400" imgH="520700" progId="Equation.DSMT4">
                  <p:embed/>
                </p:oleObj>
              </mc:Choice>
              <mc:Fallback>
                <p:oleObj name="Equation" r:id="rId11" imgW="2311400" imgH="52070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6996" y="6861970"/>
                        <a:ext cx="3718663" cy="871604"/>
                      </a:xfrm>
                      <a:prstGeom prst="rect">
                        <a:avLst/>
                      </a:prstGeom>
                      <a:solidFill>
                        <a:schemeClr val="bg1"/>
                      </a:solidFill>
                    </p:spPr>
                  </p:pic>
                </p:oleObj>
              </mc:Fallback>
            </mc:AlternateContent>
          </a:graphicData>
        </a:graphic>
      </p:graphicFrame>
      <p:sp>
        <p:nvSpPr>
          <p:cNvPr id="31" name="正方形/長方形 9"/>
          <p:cNvSpPr/>
          <p:nvPr/>
        </p:nvSpPr>
        <p:spPr>
          <a:xfrm>
            <a:off x="6977042" y="3919889"/>
            <a:ext cx="5753484"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1 </a:t>
            </a:r>
            <a:r>
              <a:rPr lang="en-US" sz="2000" b="1" dirty="0"/>
              <a:t>Constructing of the decision matrix</a:t>
            </a:r>
            <a:endParaRPr lang="en-MY" sz="2000" b="1" dirty="0"/>
          </a:p>
        </p:txBody>
      </p:sp>
      <p:sp>
        <p:nvSpPr>
          <p:cNvPr id="34" name="正方形/長方形 9"/>
          <p:cNvSpPr/>
          <p:nvPr/>
        </p:nvSpPr>
        <p:spPr>
          <a:xfrm>
            <a:off x="12730525" y="3919889"/>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1 </a:t>
            </a:r>
            <a:r>
              <a:rPr lang="en-US" sz="2000" b="1" dirty="0"/>
              <a:t>Constructing of the decision matrix</a:t>
            </a:r>
            <a:endParaRPr lang="en-MY" sz="2000" b="1" dirty="0"/>
          </a:p>
        </p:txBody>
      </p:sp>
      <p:sp>
        <p:nvSpPr>
          <p:cNvPr id="35" name="正方形/長方形 9"/>
          <p:cNvSpPr/>
          <p:nvPr/>
        </p:nvSpPr>
        <p:spPr>
          <a:xfrm>
            <a:off x="486168" y="224633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TOPSIS</a:t>
            </a:r>
            <a:endParaRPr lang="en-MY" sz="2400" b="1" dirty="0"/>
          </a:p>
        </p:txBody>
      </p:sp>
      <p:sp>
        <p:nvSpPr>
          <p:cNvPr id="36" name="正方形/長方形 9"/>
          <p:cNvSpPr/>
          <p:nvPr/>
        </p:nvSpPr>
        <p:spPr>
          <a:xfrm>
            <a:off x="5956237" y="2274568"/>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WASPAS</a:t>
            </a:r>
            <a:endParaRPr lang="en-MY" sz="2400" b="1" dirty="0"/>
          </a:p>
        </p:txBody>
      </p:sp>
      <p:sp>
        <p:nvSpPr>
          <p:cNvPr id="37" name="正方形/長方形 9"/>
          <p:cNvSpPr/>
          <p:nvPr/>
        </p:nvSpPr>
        <p:spPr>
          <a:xfrm>
            <a:off x="11585659" y="2257743"/>
            <a:ext cx="6490873"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MMOORA</a:t>
            </a:r>
            <a:endParaRPr lang="en-MY" sz="2400" b="1" dirty="0"/>
          </a:p>
        </p:txBody>
      </p:sp>
      <p:sp>
        <p:nvSpPr>
          <p:cNvPr id="38" name="正方形/長方形 9"/>
          <p:cNvSpPr/>
          <p:nvPr/>
        </p:nvSpPr>
        <p:spPr>
          <a:xfrm>
            <a:off x="6977042" y="7839777"/>
            <a:ext cx="5753484"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3 </a:t>
            </a:r>
            <a:r>
              <a:rPr lang="en-US" sz="2000" b="1" dirty="0"/>
              <a:t>Determining first and second criteria of optimality</a:t>
            </a:r>
            <a:endParaRPr lang="en-MY" sz="2000" b="1" dirty="0"/>
          </a:p>
        </p:txBody>
      </p:sp>
      <p:sp>
        <p:nvSpPr>
          <p:cNvPr id="20" name="Rectangle 17"/>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21" name="Object 20"/>
          <p:cNvGraphicFramePr>
            <a:graphicFrameLocks noChangeAspect="1"/>
          </p:cNvGraphicFramePr>
          <p:nvPr>
            <p:extLst>
              <p:ext uri="{D42A27DB-BD31-4B8C-83A1-F6EECF244321}">
                <p14:modId xmlns:p14="http://schemas.microsoft.com/office/powerpoint/2010/main" val="2354702005"/>
              </p:ext>
            </p:extLst>
          </p:nvPr>
        </p:nvGraphicFramePr>
        <p:xfrm>
          <a:off x="7007756" y="8724097"/>
          <a:ext cx="2213236" cy="831201"/>
        </p:xfrm>
        <a:graphic>
          <a:graphicData uri="http://schemas.openxmlformats.org/presentationml/2006/ole">
            <mc:AlternateContent xmlns:mc="http://schemas.openxmlformats.org/markup-compatibility/2006">
              <mc:Choice xmlns:v="urn:schemas-microsoft-com:vml" Requires="v">
                <p:oleObj spid="_x0000_s10759" name="Equation" r:id="rId13" imgW="1028254" imgH="482391" progId="Equation.DSMT4">
                  <p:embed/>
                </p:oleObj>
              </mc:Choice>
              <mc:Fallback>
                <p:oleObj name="Equation" r:id="rId13" imgW="1028254" imgH="482391"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7756" y="8724097"/>
                        <a:ext cx="2213236" cy="831201"/>
                      </a:xfrm>
                      <a:prstGeom prst="rect">
                        <a:avLst/>
                      </a:prstGeom>
                      <a:solidFill>
                        <a:schemeClr val="bg1"/>
                      </a:solidFill>
                    </p:spPr>
                  </p:pic>
                </p:oleObj>
              </mc:Fallback>
            </mc:AlternateContent>
          </a:graphicData>
        </a:graphic>
      </p:graphicFrame>
      <p:sp>
        <p:nvSpPr>
          <p:cNvPr id="39" name="Rectangle 19"/>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0" name="Object 39"/>
          <p:cNvGraphicFramePr>
            <a:graphicFrameLocks noChangeAspect="1"/>
          </p:cNvGraphicFramePr>
          <p:nvPr>
            <p:extLst>
              <p:ext uri="{D42A27DB-BD31-4B8C-83A1-F6EECF244321}">
                <p14:modId xmlns:p14="http://schemas.microsoft.com/office/powerpoint/2010/main" val="4016412439"/>
              </p:ext>
            </p:extLst>
          </p:nvPr>
        </p:nvGraphicFramePr>
        <p:xfrm>
          <a:off x="9494936" y="8724097"/>
          <a:ext cx="2164588" cy="831201"/>
        </p:xfrm>
        <a:graphic>
          <a:graphicData uri="http://schemas.openxmlformats.org/presentationml/2006/ole">
            <mc:AlternateContent xmlns:mc="http://schemas.openxmlformats.org/markup-compatibility/2006">
              <mc:Choice xmlns:v="urn:schemas-microsoft-com:vml" Requires="v">
                <p:oleObj spid="_x0000_s10760" name="Equation" r:id="rId15" imgW="1143000" imgH="482600" progId="Equation.DSMT4">
                  <p:embed/>
                </p:oleObj>
              </mc:Choice>
              <mc:Fallback>
                <p:oleObj name="Equation" r:id="rId15" imgW="1143000" imgH="482600" progId="Equation.DSMT4">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94936" y="8724097"/>
                        <a:ext cx="2164588" cy="831201"/>
                      </a:xfrm>
                      <a:prstGeom prst="rect">
                        <a:avLst/>
                      </a:prstGeom>
                      <a:solidFill>
                        <a:schemeClr val="bg1"/>
                      </a:solidFill>
                    </p:spPr>
                  </p:pic>
                </p:oleObj>
              </mc:Fallback>
            </mc:AlternateContent>
          </a:graphicData>
        </a:graphic>
      </p:graphicFrame>
      <p:sp>
        <p:nvSpPr>
          <p:cNvPr id="41" name="Rectangle 21"/>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2" name="Object 41"/>
          <p:cNvGraphicFramePr>
            <a:graphicFrameLocks noChangeAspect="1"/>
          </p:cNvGraphicFramePr>
          <p:nvPr>
            <p:extLst>
              <p:ext uri="{D42A27DB-BD31-4B8C-83A1-F6EECF244321}">
                <p14:modId xmlns:p14="http://schemas.microsoft.com/office/powerpoint/2010/main" val="3330539631"/>
              </p:ext>
            </p:extLst>
          </p:nvPr>
        </p:nvGraphicFramePr>
        <p:xfrm>
          <a:off x="14255774" y="5861361"/>
          <a:ext cx="2142868" cy="1080751"/>
        </p:xfrm>
        <a:graphic>
          <a:graphicData uri="http://schemas.openxmlformats.org/presentationml/2006/ole">
            <mc:AlternateContent xmlns:mc="http://schemas.openxmlformats.org/markup-compatibility/2006">
              <mc:Choice xmlns:v="urn:schemas-microsoft-com:vml" Requires="v">
                <p:oleObj spid="_x0000_s10761" name="Equation" r:id="rId17" imgW="1079500" imgH="558800" progId="Equation.DSMT4">
                  <p:embed/>
                </p:oleObj>
              </mc:Choice>
              <mc:Fallback>
                <p:oleObj name="Equation" r:id="rId17" imgW="1079500" imgH="558800" progId="Equation.DSMT4">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255774" y="5861361"/>
                        <a:ext cx="2142868" cy="1080751"/>
                      </a:xfrm>
                      <a:prstGeom prst="rect">
                        <a:avLst/>
                      </a:prstGeom>
                      <a:solidFill>
                        <a:schemeClr val="bg1"/>
                      </a:solidFill>
                    </p:spPr>
                  </p:pic>
                </p:oleObj>
              </mc:Fallback>
            </mc:AlternateContent>
          </a:graphicData>
        </a:graphic>
      </p:graphicFrame>
      <p:sp>
        <p:nvSpPr>
          <p:cNvPr id="43" name="Rectangle 23"/>
          <p:cNvSpPr>
            <a:spLocks noChangeArrowheads="1"/>
          </p:cNvSpPr>
          <p:nvPr/>
        </p:nvSpPr>
        <p:spPr bwMode="auto">
          <a:xfrm>
            <a:off x="0" y="0"/>
            <a:ext cx="182864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4" name="Object 43"/>
          <p:cNvGraphicFramePr>
            <a:graphicFrameLocks noChangeAspect="1"/>
          </p:cNvGraphicFramePr>
          <p:nvPr>
            <p:extLst>
              <p:ext uri="{D42A27DB-BD31-4B8C-83A1-F6EECF244321}">
                <p14:modId xmlns:p14="http://schemas.microsoft.com/office/powerpoint/2010/main" val="137376975"/>
              </p:ext>
            </p:extLst>
          </p:nvPr>
        </p:nvGraphicFramePr>
        <p:xfrm>
          <a:off x="13013938" y="8724097"/>
          <a:ext cx="2115083" cy="872699"/>
        </p:xfrm>
        <a:graphic>
          <a:graphicData uri="http://schemas.openxmlformats.org/presentationml/2006/ole">
            <mc:AlternateContent xmlns:mc="http://schemas.openxmlformats.org/markup-compatibility/2006">
              <mc:Choice xmlns:v="urn:schemas-microsoft-com:vml" Requires="v">
                <p:oleObj spid="_x0000_s10762" name="Equation" r:id="rId19" imgW="1130040" imgH="469800" progId="Equation.DSMT4">
                  <p:embed/>
                </p:oleObj>
              </mc:Choice>
              <mc:Fallback>
                <p:oleObj name="Equation" r:id="rId19" imgW="1130040" imgH="469800" progId="Equation.DSMT4">
                  <p:embed/>
                  <p:pic>
                    <p:nvPicPr>
                      <p:cNvPr id="0" name="Object 22"/>
                      <p:cNvPicPr>
                        <a:picLocks noChangeAspect="1" noChangeArrowheads="1"/>
                      </p:cNvPicPr>
                      <p:nvPr/>
                    </p:nvPicPr>
                    <p:blipFill>
                      <a:blip r:embed="rId20"/>
                      <a:srcRect/>
                      <a:stretch>
                        <a:fillRect/>
                      </a:stretch>
                    </p:blipFill>
                    <p:spPr bwMode="auto">
                      <a:xfrm>
                        <a:off x="13013938" y="8724097"/>
                        <a:ext cx="2115083" cy="872699"/>
                      </a:xfrm>
                      <a:prstGeom prst="rect">
                        <a:avLst/>
                      </a:prstGeom>
                      <a:solidFill>
                        <a:schemeClr val="bg1"/>
                      </a:solidFill>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4029246784"/>
              </p:ext>
            </p:extLst>
          </p:nvPr>
        </p:nvGraphicFramePr>
        <p:xfrm>
          <a:off x="15417548" y="8724097"/>
          <a:ext cx="2090841" cy="872699"/>
        </p:xfrm>
        <a:graphic>
          <a:graphicData uri="http://schemas.openxmlformats.org/presentationml/2006/ole">
            <mc:AlternateContent xmlns:mc="http://schemas.openxmlformats.org/markup-compatibility/2006">
              <mc:Choice xmlns:v="urn:schemas-microsoft-com:vml" Requires="v">
                <p:oleObj spid="_x0000_s10763" name="Equation" r:id="rId21" imgW="1117600" imgH="469900" progId="Equation.DSMT4">
                  <p:embed/>
                </p:oleObj>
              </mc:Choice>
              <mc:Fallback>
                <p:oleObj name="Equation" r:id="rId21" imgW="1117600" imgH="4699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417548" y="8724097"/>
                        <a:ext cx="2090841" cy="872699"/>
                      </a:xfrm>
                      <a:prstGeom prst="rect">
                        <a:avLst/>
                      </a:prstGeom>
                      <a:solidFill>
                        <a:schemeClr val="bg1"/>
                      </a:solidFill>
                    </p:spPr>
                  </p:pic>
                </p:oleObj>
              </mc:Fallback>
            </mc:AlternateContent>
          </a:graphicData>
        </a:graphic>
      </p:graphicFrame>
      <p:sp>
        <p:nvSpPr>
          <p:cNvPr id="46" name="正方形/長方形 9"/>
          <p:cNvSpPr/>
          <p:nvPr/>
        </p:nvSpPr>
        <p:spPr>
          <a:xfrm>
            <a:off x="12856611" y="7839777"/>
            <a:ext cx="5253370" cy="576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000" b="1" dirty="0"/>
              <a:t>Step. 3 computing summarization ratios</a:t>
            </a:r>
          </a:p>
        </p:txBody>
      </p:sp>
    </p:spTree>
    <p:extLst>
      <p:ext uri="{BB962C8B-B14F-4D97-AF65-F5344CB8AC3E}">
        <p14:creationId xmlns:p14="http://schemas.microsoft.com/office/powerpoint/2010/main" val="34265420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Title">
  <a:themeElements>
    <a:clrScheme name="Custom 1">
      <a:dk1>
        <a:srgbClr val="FFFFFF"/>
      </a:dk1>
      <a:lt1>
        <a:srgbClr val="FFFFFF"/>
      </a:lt1>
      <a:dk2>
        <a:srgbClr val="FFFFF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Custom 2">
      <a:dk1>
        <a:srgbClr val="FFFFFF"/>
      </a:dk1>
      <a:lt1>
        <a:srgbClr val="FFFFFF"/>
      </a:lt1>
      <a:dk2>
        <a:srgbClr val="FFFFFF"/>
      </a:dk2>
      <a:lt2>
        <a:srgbClr val="FFFFFF"/>
      </a:lt2>
      <a:accent1>
        <a:srgbClr val="3EA3F8"/>
      </a:accent1>
      <a:accent2>
        <a:srgbClr val="A0CAFD"/>
      </a:accent2>
      <a:accent3>
        <a:srgbClr val="0D54F3"/>
      </a:accent3>
      <a:accent4>
        <a:srgbClr val="B1DAFC"/>
      </a:accent4>
      <a:accent5>
        <a:srgbClr val="4BACC6"/>
      </a:accent5>
      <a:accent6>
        <a:srgbClr val="F79646"/>
      </a:accent6>
      <a:hlink>
        <a:srgbClr val="3EA3F8"/>
      </a:hlink>
      <a:folHlink>
        <a:srgbClr val="3F3F3F"/>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24768</TotalTime>
  <Words>1710</Words>
  <Application>Microsoft Office PowerPoint</Application>
  <PresentationFormat>Custom</PresentationFormat>
  <Paragraphs>321</Paragraphs>
  <Slides>40</Slides>
  <Notes>0</Notes>
  <HiddenSlides>3</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52" baseType="lpstr">
      <vt:lpstr>Arial</vt:lpstr>
      <vt:lpstr>Bebas Neue Book</vt:lpstr>
      <vt:lpstr>Bebas Neue Regular</vt:lpstr>
      <vt:lpstr>Calibri</vt:lpstr>
      <vt:lpstr>Century Gothic</vt:lpstr>
      <vt:lpstr>Euphemia</vt:lpstr>
      <vt:lpstr>Roboto Light</vt:lpstr>
      <vt:lpstr>Times New Roman</vt:lpstr>
      <vt:lpstr>Wingdings</vt:lpstr>
      <vt:lpstr>Title</vt:lpstr>
      <vt:lpstr>Contents</vt:lpstr>
      <vt:lpstr>Equation</vt:lpstr>
      <vt:lpstr>INTEGRATED FUZZY MULTICRITERIA DECISION MODEL FOR CLOUD SERVICE SELECTION AND COMPONENT SERVICE IMPORTANCE EVALUATION</vt:lpstr>
      <vt:lpstr>RESEARCH Background</vt:lpstr>
      <vt:lpstr>WHY Fuzzy MCDM</vt:lpstr>
      <vt:lpstr>RESEARCH PROBLEM</vt:lpstr>
      <vt:lpstr>PowerPoint Presentation</vt:lpstr>
      <vt:lpstr>PowerPoint Presentation</vt:lpstr>
      <vt:lpstr>PowerPoint Presentation</vt:lpstr>
      <vt:lpstr>Fuzzy AHP</vt:lpstr>
      <vt:lpstr>Evaluation and Ranking</vt:lpstr>
      <vt:lpstr>Evaluation and Ranking</vt:lpstr>
      <vt:lpstr>Generalization of evaluation criteria identified from literature</vt:lpstr>
      <vt:lpstr>PowerPoint Presentation</vt:lpstr>
      <vt:lpstr>PowerPoint Presentation</vt:lpstr>
      <vt:lpstr>Priority weights of the main criteria</vt:lpstr>
      <vt:lpstr>PowerPoint Presentation</vt:lpstr>
      <vt:lpstr>Results of service evaluation</vt:lpstr>
      <vt:lpstr>Sensitivity analysis</vt:lpstr>
      <vt:lpstr>PowerPoint Presentation</vt:lpstr>
      <vt:lpstr>PowerPoint Presentation</vt:lpstr>
      <vt:lpstr>2. Scientific workflow scheduling (SWFS) in Federated Cloud Environments</vt:lpstr>
      <vt:lpstr>Problem Statement (2/3):</vt:lpstr>
      <vt:lpstr>Problem Statement(3/3):</vt:lpstr>
      <vt:lpstr>PowerPoint Presentation</vt:lpstr>
      <vt:lpstr>Architecture</vt:lpstr>
      <vt:lpstr>Step-wise Procedure</vt:lpstr>
      <vt:lpstr>PowerPoint Presentation</vt:lpstr>
      <vt:lpstr>PowerPoint Presentation</vt:lpstr>
      <vt:lpstr>Experimental Evaluation:</vt:lpstr>
      <vt:lpstr>PowerPoint Presentation</vt:lpstr>
      <vt:lpstr>PowerPoint Presentation</vt:lpstr>
      <vt:lpstr>PowerPoint Presentation</vt:lpstr>
      <vt:lpstr>Proposed Algorithm for SRS-CaVRS</vt:lpstr>
      <vt:lpstr>Overall Architecture of Proposed Scheme</vt:lpstr>
      <vt:lpstr>PowerPoint Presentation</vt:lpstr>
      <vt:lpstr>Evaluation and Results (Effectiveness using Recall)</vt:lpstr>
      <vt:lpstr>Evaluation and Results (Effectiveness using DCG)</vt:lpstr>
      <vt:lpstr>PowerPoint Presentation</vt:lpstr>
      <vt:lpstr>Evidence-based Software Engineering</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Khubaib Amjad</cp:lastModifiedBy>
  <cp:revision>635</cp:revision>
  <dcterms:created xsi:type="dcterms:W3CDTF">2015-01-09T17:56:04Z</dcterms:created>
  <dcterms:modified xsi:type="dcterms:W3CDTF">2021-01-02T14:04:55Z</dcterms:modified>
</cp:coreProperties>
</file>